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2" r:id="rId4"/>
    <p:sldId id="261" r:id="rId5"/>
    <p:sldId id="266" r:id="rId6"/>
    <p:sldId id="281" r:id="rId7"/>
    <p:sldId id="268" r:id="rId8"/>
    <p:sldId id="282" r:id="rId9"/>
    <p:sldId id="283" r:id="rId10"/>
    <p:sldId id="284" r:id="rId11"/>
    <p:sldId id="280" r:id="rId12"/>
    <p:sldId id="285" r:id="rId13"/>
    <p:sldId id="286" r:id="rId14"/>
    <p:sldId id="287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mm\backup-drive-d-officepc-july-2015\gts_upto_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8\IMD-data-stat\data-sta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8\IMD-data-stat\data-sta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8\IMD-data-stat\data-sta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8\IMD-data-stat\data-sta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2018\IMD-data-stat\data-st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8865444666367001"/>
          <c:y val="0.16043870703892921"/>
          <c:w val="0.59844114677972959"/>
          <c:h val="0.57933539557555302"/>
        </c:manualLayout>
      </c:layout>
      <c:barChart>
        <c:barDir val="col"/>
        <c:grouping val="clustered"/>
        <c:ser>
          <c:idx val="2"/>
          <c:order val="0"/>
          <c:tx>
            <c:strRef>
              <c:f>'2016'!$E$1</c:f>
              <c:strCache>
                <c:ptCount val="1"/>
                <c:pt idx="0">
                  <c:v>FTP (SAT + RADAR)</c:v>
                </c:pt>
              </c:strCache>
            </c:strRef>
          </c:tx>
          <c:spPr>
            <a:solidFill>
              <a:srgbClr val="CC0066"/>
            </a:solidFill>
            <a:ln>
              <a:noFill/>
            </a:ln>
          </c:spPr>
          <c:cat>
            <c:numRef>
              <c:f>'2016'!$A$2:$A$14</c:f>
              <c:numCache>
                <c:formatCode>General</c:formatCode>
                <c:ptCount val="13"/>
                <c:pt idx="0">
                  <c:v>1997</c:v>
                </c:pt>
                <c:pt idx="1">
                  <c:v>2001</c:v>
                </c:pt>
                <c:pt idx="2">
                  <c:v>2003</c:v>
                </c:pt>
                <c:pt idx="3">
                  <c:v>2006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</c:numCache>
            </c:numRef>
          </c:cat>
          <c:val>
            <c:numRef>
              <c:f>'2016'!$E$5:$E$16</c:f>
              <c:numCache>
                <c:formatCode>General</c:formatCode>
                <c:ptCount val="12"/>
                <c:pt idx="0">
                  <c:v>0.244140625</c:v>
                </c:pt>
                <c:pt idx="1">
                  <c:v>0.537109375</c:v>
                </c:pt>
                <c:pt idx="2">
                  <c:v>0.97656249999999556</c:v>
                </c:pt>
                <c:pt idx="3">
                  <c:v>3.41796875</c:v>
                </c:pt>
                <c:pt idx="4">
                  <c:v>4.8828124999999947</c:v>
                </c:pt>
                <c:pt idx="5">
                  <c:v>8.7890625</c:v>
                </c:pt>
                <c:pt idx="6">
                  <c:v>16.6015625</c:v>
                </c:pt>
                <c:pt idx="7">
                  <c:v>31.25</c:v>
                </c:pt>
                <c:pt idx="8">
                  <c:v>32.226562500000163</c:v>
                </c:pt>
                <c:pt idx="9">
                  <c:v>65</c:v>
                </c:pt>
                <c:pt idx="10">
                  <c:v>100</c:v>
                </c:pt>
                <c:pt idx="11">
                  <c:v>200</c:v>
                </c:pt>
              </c:numCache>
            </c:numRef>
          </c:val>
        </c:ser>
        <c:axId val="80530048"/>
        <c:axId val="80528128"/>
      </c:barChart>
      <c:lineChart>
        <c:grouping val="standard"/>
        <c:ser>
          <c:idx val="1"/>
          <c:order val="1"/>
          <c:tx>
            <c:strRef>
              <c:f>'2016'!$D$1</c:f>
              <c:strCache>
                <c:ptCount val="1"/>
                <c:pt idx="0">
                  <c:v>GTS(IMD)</c:v>
                </c:pt>
              </c:strCache>
            </c:strRef>
          </c:tx>
          <c:spPr>
            <a:ln w="50800">
              <a:solidFill>
                <a:srgbClr val="0033CC"/>
              </a:solidFill>
            </a:ln>
          </c:spPr>
          <c:marker>
            <c:symbol val="none"/>
          </c:marker>
          <c:cat>
            <c:numRef>
              <c:f>'2016'!$A$5:$A$16</c:f>
              <c:numCache>
                <c:formatCode>General</c:formatCode>
                <c:ptCount val="12"/>
                <c:pt idx="0">
                  <c:v>2006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'2016'!$D$5:$D$16</c:f>
              <c:numCache>
                <c:formatCode>General</c:formatCode>
                <c:ptCount val="12"/>
                <c:pt idx="0">
                  <c:v>7.3339843750000008E-2</c:v>
                </c:pt>
                <c:pt idx="1">
                  <c:v>8.7890625000000264E-2</c:v>
                </c:pt>
                <c:pt idx="2">
                  <c:v>0.10742187500000012</c:v>
                </c:pt>
                <c:pt idx="3">
                  <c:v>0.244140625</c:v>
                </c:pt>
                <c:pt idx="4">
                  <c:v>0.58593749999999956</c:v>
                </c:pt>
                <c:pt idx="5">
                  <c:v>0.58593749999999956</c:v>
                </c:pt>
                <c:pt idx="6">
                  <c:v>1.171875</c:v>
                </c:pt>
                <c:pt idx="7">
                  <c:v>1.269531249999986</c:v>
                </c:pt>
                <c:pt idx="8">
                  <c:v>1.298828125</c:v>
                </c:pt>
                <c:pt idx="9">
                  <c:v>5.5</c:v>
                </c:pt>
                <c:pt idx="10">
                  <c:v>6.5</c:v>
                </c:pt>
                <c:pt idx="11">
                  <c:v>6.8</c:v>
                </c:pt>
              </c:numCache>
            </c:numRef>
          </c:val>
        </c:ser>
        <c:marker val="1"/>
        <c:axId val="69920256"/>
        <c:axId val="69921792"/>
      </c:lineChart>
      <c:catAx>
        <c:axId val="69920256"/>
        <c:scaling>
          <c:orientation val="minMax"/>
        </c:scaling>
        <c:axPos val="b"/>
        <c:numFmt formatCode="General" sourceLinked="1"/>
        <c:tickLblPos val="nextTo"/>
        <c:spPr>
          <a:ln w="0">
            <a:solidFill>
              <a:schemeClr val="accent1"/>
            </a:solidFill>
          </a:ln>
        </c:spPr>
        <c:txPr>
          <a:bodyPr rot="-5400000" vert="horz"/>
          <a:lstStyle/>
          <a:p>
            <a:pPr>
              <a:defRPr lang="en-IN" sz="1100" b="1"/>
            </a:pPr>
            <a:endParaRPr lang="en-US"/>
          </a:p>
        </c:txPr>
        <c:crossAx val="69921792"/>
        <c:crosses val="autoZero"/>
        <c:auto val="1"/>
        <c:lblAlgn val="ctr"/>
        <c:lblOffset val="100"/>
        <c:tickLblSkip val="1"/>
      </c:catAx>
      <c:valAx>
        <c:axId val="69921792"/>
        <c:scaling>
          <c:orientation val="minMax"/>
          <c:max val="10"/>
          <c:min val="0"/>
        </c:scaling>
        <c:axPos val="l"/>
        <c:numFmt formatCode="General" sourceLinked="1"/>
        <c:tickLblPos val="nextTo"/>
        <c:spPr>
          <a:ln>
            <a:solidFill>
              <a:srgbClr val="0033CC"/>
            </a:solidFill>
          </a:ln>
        </c:spPr>
        <c:txPr>
          <a:bodyPr/>
          <a:lstStyle/>
          <a:p>
            <a:pPr>
              <a:defRPr lang="en-IN" sz="2000" b="1" baseline="0">
                <a:solidFill>
                  <a:srgbClr val="0033CC"/>
                </a:solidFill>
              </a:defRPr>
            </a:pPr>
            <a:endParaRPr lang="en-US"/>
          </a:p>
        </c:txPr>
        <c:crossAx val="69920256"/>
        <c:crosses val="autoZero"/>
        <c:crossBetween val="between"/>
        <c:majorUnit val="2"/>
      </c:valAx>
      <c:valAx>
        <c:axId val="80528128"/>
        <c:scaling>
          <c:orientation val="minMax"/>
          <c:max val="200"/>
          <c:min val="0"/>
        </c:scaling>
        <c:axPos val="r"/>
        <c:title>
          <c:tx>
            <c:rich>
              <a:bodyPr rot="-5400000" vert="horz"/>
              <a:lstStyle/>
              <a:p>
                <a:pPr>
                  <a:defRPr lang="en-IN" sz="1600" baseline="0">
                    <a:solidFill>
                      <a:srgbClr val="D60093"/>
                    </a:solidFill>
                  </a:defRPr>
                </a:pPr>
                <a:r>
                  <a:rPr lang="en-US" sz="1600" baseline="0" dirty="0">
                    <a:solidFill>
                      <a:srgbClr val="D60093"/>
                    </a:solidFill>
                  </a:rPr>
                  <a:t>FTP (GB/day)</a:t>
                </a:r>
              </a:p>
            </c:rich>
          </c:tx>
          <c:layout>
            <c:manualLayout>
              <c:xMode val="edge"/>
              <c:yMode val="edge"/>
              <c:x val="0.92695634587776954"/>
              <c:y val="0.33363197322607174"/>
            </c:manualLayout>
          </c:layout>
        </c:title>
        <c:numFmt formatCode="General" sourceLinked="1"/>
        <c:tickLblPos val="nextTo"/>
        <c:spPr>
          <a:ln>
            <a:solidFill>
              <a:srgbClr val="CC0066"/>
            </a:solidFill>
          </a:ln>
        </c:spPr>
        <c:txPr>
          <a:bodyPr/>
          <a:lstStyle/>
          <a:p>
            <a:pPr>
              <a:defRPr lang="en-IN" sz="1800" b="1" baseline="0">
                <a:solidFill>
                  <a:srgbClr val="CC0066"/>
                </a:solidFill>
              </a:defRPr>
            </a:pPr>
            <a:endParaRPr lang="en-US"/>
          </a:p>
        </c:txPr>
        <c:crossAx val="80530048"/>
        <c:crosses val="max"/>
        <c:crossBetween val="between"/>
        <c:majorUnit val="50"/>
      </c:valAx>
      <c:catAx>
        <c:axId val="80530048"/>
        <c:scaling>
          <c:orientation val="minMax"/>
        </c:scaling>
        <c:delete val="1"/>
        <c:axPos val="b"/>
        <c:numFmt formatCode="General" sourceLinked="1"/>
        <c:tickLblPos val="none"/>
        <c:crossAx val="80528128"/>
        <c:crosses val="autoZero"/>
        <c:auto val="1"/>
        <c:lblAlgn val="ctr"/>
        <c:lblOffset val="100"/>
      </c:cat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7.1802503330812553E-4"/>
          <c:y val="1.50160827232858E-3"/>
          <c:w val="0.98015058633185359"/>
          <c:h val="0.14257028668774124"/>
        </c:manualLayout>
      </c:layout>
      <c:txPr>
        <a:bodyPr/>
        <a:lstStyle/>
        <a:p>
          <a:pPr>
            <a:defRPr lang="en-IN" sz="1600"/>
          </a:pPr>
          <a:endParaRPr lang="en-US"/>
        </a:p>
      </c:txPr>
    </c:legend>
    <c:plotVisOnly val="1"/>
    <c:dispBlanksAs val="gap"/>
  </c:chart>
  <c:spPr>
    <a:ln>
      <a:solidFill>
        <a:schemeClr val="accent1"/>
      </a:solidFill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SYNOP</a:t>
            </a:r>
            <a:endParaRPr lang="en-US" dirty="0"/>
          </a:p>
        </c:rich>
      </c:tx>
      <c:layout>
        <c:manualLayout>
          <c:xMode val="edge"/>
          <c:yMode val="edge"/>
          <c:x val="0.39718372703412247"/>
          <c:y val="4.2550787124366797E-4"/>
        </c:manualLayout>
      </c:layout>
      <c:overlay val="1"/>
    </c:title>
    <c:plotArea>
      <c:layout>
        <c:manualLayout>
          <c:layoutTarget val="inner"/>
          <c:xMode val="edge"/>
          <c:yMode val="edge"/>
          <c:x val="0.18094346860488617"/>
          <c:y val="0.12996418605864116"/>
          <c:w val="0.79146880678376696"/>
          <c:h val="0.70310025295769363"/>
        </c:manualLayout>
      </c:layout>
      <c:barChart>
        <c:barDir val="col"/>
        <c:grouping val="clustered"/>
        <c:ser>
          <c:idx val="1"/>
          <c:order val="0"/>
          <c:tx>
            <c:strRef>
              <c:f>SYNOP!$A$6</c:f>
              <c:strCache>
                <c:ptCount val="1"/>
                <c:pt idx="0">
                  <c:v>JUN_2018 </c:v>
                </c:pt>
              </c:strCache>
            </c:strRef>
          </c:tx>
          <c:val>
            <c:numRef>
              <c:f>SYNOP!$B$6:$I$6</c:f>
              <c:numCache>
                <c:formatCode>General</c:formatCode>
                <c:ptCount val="8"/>
                <c:pt idx="0">
                  <c:v>102</c:v>
                </c:pt>
                <c:pt idx="1">
                  <c:v>249</c:v>
                </c:pt>
                <c:pt idx="2">
                  <c:v>128</c:v>
                </c:pt>
                <c:pt idx="3">
                  <c:v>121</c:v>
                </c:pt>
                <c:pt idx="4">
                  <c:v>233</c:v>
                </c:pt>
                <c:pt idx="5">
                  <c:v>90</c:v>
                </c:pt>
                <c:pt idx="6">
                  <c:v>90</c:v>
                </c:pt>
                <c:pt idx="7">
                  <c:v>84</c:v>
                </c:pt>
              </c:numCache>
            </c:numRef>
          </c:val>
        </c:ser>
        <c:ser>
          <c:idx val="2"/>
          <c:order val="1"/>
          <c:tx>
            <c:strRef>
              <c:f>SYNOP!$A$7</c:f>
              <c:strCache>
                <c:ptCount val="1"/>
                <c:pt idx="0">
                  <c:v>JULY_2018</c:v>
                </c:pt>
              </c:strCache>
            </c:strRef>
          </c:tx>
          <c:val>
            <c:numRef>
              <c:f>SYNOP!$B$7:$I$7</c:f>
              <c:numCache>
                <c:formatCode>General</c:formatCode>
                <c:ptCount val="8"/>
                <c:pt idx="0">
                  <c:v>112</c:v>
                </c:pt>
                <c:pt idx="1">
                  <c:v>286</c:v>
                </c:pt>
                <c:pt idx="2">
                  <c:v>151</c:v>
                </c:pt>
                <c:pt idx="3">
                  <c:v>136</c:v>
                </c:pt>
                <c:pt idx="4">
                  <c:v>265</c:v>
                </c:pt>
                <c:pt idx="5">
                  <c:v>98</c:v>
                </c:pt>
                <c:pt idx="6">
                  <c:v>98</c:v>
                </c:pt>
                <c:pt idx="7">
                  <c:v>92</c:v>
                </c:pt>
              </c:numCache>
            </c:numRef>
          </c:val>
        </c:ser>
        <c:ser>
          <c:idx val="3"/>
          <c:order val="2"/>
          <c:tx>
            <c:strRef>
              <c:f>SYNOP!$A$8</c:f>
              <c:strCache>
                <c:ptCount val="1"/>
                <c:pt idx="0">
                  <c:v>AUG_2018</c:v>
                </c:pt>
              </c:strCache>
            </c:strRef>
          </c:tx>
          <c:val>
            <c:numRef>
              <c:f>SYNOP!$B$8:$I$8</c:f>
              <c:numCache>
                <c:formatCode>General</c:formatCode>
                <c:ptCount val="8"/>
                <c:pt idx="0">
                  <c:v>124</c:v>
                </c:pt>
                <c:pt idx="1">
                  <c:v>279</c:v>
                </c:pt>
                <c:pt idx="2">
                  <c:v>145</c:v>
                </c:pt>
                <c:pt idx="3">
                  <c:v>136</c:v>
                </c:pt>
                <c:pt idx="4">
                  <c:v>264</c:v>
                </c:pt>
                <c:pt idx="5">
                  <c:v>104</c:v>
                </c:pt>
                <c:pt idx="6">
                  <c:v>105</c:v>
                </c:pt>
                <c:pt idx="7">
                  <c:v>101</c:v>
                </c:pt>
              </c:numCache>
            </c:numRef>
          </c:val>
        </c:ser>
        <c:axId val="83102720"/>
        <c:axId val="86860928"/>
      </c:barChart>
      <c:catAx>
        <c:axId val="83102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Observation</a:t>
                </a:r>
                <a:r>
                  <a:rPr lang="en-US" sz="1200" baseline="0"/>
                  <a:t> Time</a:t>
                </a:r>
                <a:endParaRPr lang="en-US" sz="1200"/>
              </a:p>
            </c:rich>
          </c:tx>
          <c:layout/>
        </c:title>
        <c:tickLblPos val="nextTo"/>
        <c:crossAx val="86860928"/>
        <c:crosses val="autoZero"/>
        <c:auto val="1"/>
        <c:lblAlgn val="ctr"/>
        <c:lblOffset val="100"/>
      </c:catAx>
      <c:valAx>
        <c:axId val="8686092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</a:t>
                </a:r>
                <a:r>
                  <a:rPr lang="en-US" sz="1200" baseline="0"/>
                  <a:t> of Stations Recived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"/>
              <c:y val="8.5805248654804225E-2"/>
            </c:manualLayout>
          </c:layout>
        </c:title>
        <c:numFmt formatCode="General" sourceLinked="1"/>
        <c:tickLblPos val="nextTo"/>
        <c:crossAx val="83102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12174439733503"/>
          <c:y val="0.14102579534246226"/>
          <c:w val="0.21398586715122336"/>
          <c:h val="0.277416787869673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RS/RW</a:t>
            </a:r>
            <a:endParaRPr lang="en-US" dirty="0"/>
          </a:p>
        </c:rich>
      </c:tx>
      <c:layout>
        <c:manualLayout>
          <c:xMode val="edge"/>
          <c:yMode val="edge"/>
          <c:x val="0.2857872030644974"/>
          <c:y val="1.3603182414698221E-3"/>
        </c:manualLayout>
      </c:layout>
      <c:overlay val="1"/>
    </c:title>
    <c:plotArea>
      <c:layout>
        <c:manualLayout>
          <c:layoutTarget val="inner"/>
          <c:xMode val="edge"/>
          <c:yMode val="edge"/>
          <c:x val="0.17482748208984517"/>
          <c:y val="0.15626394356955417"/>
          <c:w val="0.81553353608933199"/>
          <c:h val="0.66406208989501159"/>
        </c:manualLayout>
      </c:layout>
      <c:barChart>
        <c:barDir val="col"/>
        <c:grouping val="clustered"/>
        <c:ser>
          <c:idx val="1"/>
          <c:order val="0"/>
          <c:tx>
            <c:strRef>
              <c:f>TEMP!$A$5</c:f>
              <c:strCache>
                <c:ptCount val="1"/>
                <c:pt idx="0">
                  <c:v>JUN_2018</c:v>
                </c:pt>
              </c:strCache>
            </c:strRef>
          </c:tx>
          <c:cat>
            <c:strRef>
              <c:f>TEMP!$B$2:$E$2</c:f>
              <c:strCache>
                <c:ptCount val="4"/>
                <c:pt idx="0">
                  <c:v>00Z</c:v>
                </c:pt>
                <c:pt idx="1">
                  <c:v>06Z</c:v>
                </c:pt>
                <c:pt idx="2">
                  <c:v>12Z</c:v>
                </c:pt>
                <c:pt idx="3">
                  <c:v>18Z</c:v>
                </c:pt>
              </c:strCache>
            </c:strRef>
          </c:cat>
          <c:val>
            <c:numRef>
              <c:f>TEMP!$B$5:$E$5</c:f>
              <c:numCache>
                <c:formatCode>General</c:formatCode>
                <c:ptCount val="4"/>
                <c:pt idx="0">
                  <c:v>32</c:v>
                </c:pt>
                <c:pt idx="1">
                  <c:v>4</c:v>
                </c:pt>
                <c:pt idx="2">
                  <c:v>16</c:v>
                </c:pt>
                <c:pt idx="3">
                  <c:v>0</c:v>
                </c:pt>
              </c:numCache>
            </c:numRef>
          </c:val>
        </c:ser>
        <c:ser>
          <c:idx val="2"/>
          <c:order val="1"/>
          <c:tx>
            <c:strRef>
              <c:f>TEMP!$A$6</c:f>
              <c:strCache>
                <c:ptCount val="1"/>
                <c:pt idx="0">
                  <c:v>JUL_2018</c:v>
                </c:pt>
              </c:strCache>
            </c:strRef>
          </c:tx>
          <c:cat>
            <c:strRef>
              <c:f>TEMP!$B$2:$E$2</c:f>
              <c:strCache>
                <c:ptCount val="4"/>
                <c:pt idx="0">
                  <c:v>00Z</c:v>
                </c:pt>
                <c:pt idx="1">
                  <c:v>06Z</c:v>
                </c:pt>
                <c:pt idx="2">
                  <c:v>12Z</c:v>
                </c:pt>
                <c:pt idx="3">
                  <c:v>18Z</c:v>
                </c:pt>
              </c:strCache>
            </c:strRef>
          </c:cat>
          <c:val>
            <c:numRef>
              <c:f>TEMP!$B$6:$E$6</c:f>
              <c:numCache>
                <c:formatCode>General</c:formatCode>
                <c:ptCount val="4"/>
                <c:pt idx="0">
                  <c:v>34</c:v>
                </c:pt>
                <c:pt idx="1">
                  <c:v>4</c:v>
                </c:pt>
                <c:pt idx="2">
                  <c:v>22</c:v>
                </c:pt>
                <c:pt idx="3">
                  <c:v>0</c:v>
                </c:pt>
              </c:numCache>
            </c:numRef>
          </c:val>
        </c:ser>
        <c:ser>
          <c:idx val="3"/>
          <c:order val="2"/>
          <c:tx>
            <c:strRef>
              <c:f>TEMP!$A$7</c:f>
              <c:strCache>
                <c:ptCount val="1"/>
                <c:pt idx="0">
                  <c:v>AUG_2018</c:v>
                </c:pt>
              </c:strCache>
            </c:strRef>
          </c:tx>
          <c:cat>
            <c:strRef>
              <c:f>TEMP!$B$2:$E$2</c:f>
              <c:strCache>
                <c:ptCount val="4"/>
                <c:pt idx="0">
                  <c:v>00Z</c:v>
                </c:pt>
                <c:pt idx="1">
                  <c:v>06Z</c:v>
                </c:pt>
                <c:pt idx="2">
                  <c:v>12Z</c:v>
                </c:pt>
                <c:pt idx="3">
                  <c:v>18Z</c:v>
                </c:pt>
              </c:strCache>
            </c:strRef>
          </c:cat>
          <c:val>
            <c:numRef>
              <c:f>TEMP!$B$7:$E$7</c:f>
              <c:numCache>
                <c:formatCode>General</c:formatCode>
                <c:ptCount val="4"/>
                <c:pt idx="0">
                  <c:v>44</c:v>
                </c:pt>
                <c:pt idx="1">
                  <c:v>0</c:v>
                </c:pt>
                <c:pt idx="2">
                  <c:v>23</c:v>
                </c:pt>
                <c:pt idx="3">
                  <c:v>0</c:v>
                </c:pt>
              </c:numCache>
            </c:numRef>
          </c:val>
        </c:ser>
        <c:axId val="137808512"/>
        <c:axId val="137873664"/>
      </c:barChart>
      <c:catAx>
        <c:axId val="137808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Observation</a:t>
                </a:r>
                <a:r>
                  <a:rPr lang="en-US" sz="1200" baseline="0"/>
                  <a:t> Time</a:t>
                </a:r>
                <a:endParaRPr lang="en-US" sz="1200"/>
              </a:p>
            </c:rich>
          </c:tx>
          <c:layout/>
        </c:title>
        <c:numFmt formatCode="General" sourceLinked="0"/>
        <c:tickLblPos val="nextTo"/>
        <c:crossAx val="137873664"/>
        <c:crosses val="autoZero"/>
        <c:auto val="1"/>
        <c:lblAlgn val="ctr"/>
        <c:lblOffset val="100"/>
      </c:catAx>
      <c:valAx>
        <c:axId val="13787366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</a:t>
                </a:r>
                <a:r>
                  <a:rPr lang="en-US" sz="1200" baseline="0"/>
                  <a:t> of Stations Recived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"/>
              <c:y val="8.1024852362205385E-2"/>
            </c:manualLayout>
          </c:layout>
        </c:title>
        <c:numFmt formatCode="General" sourceLinked="1"/>
        <c:tickLblPos val="nextTo"/>
        <c:crossAx val="13780851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57516211272860196"/>
          <c:y val="0.13253322634033801"/>
          <c:w val="0.31526375810942031"/>
          <c:h val="0.23552865484281216"/>
        </c:manualLayout>
      </c:layout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PIBAL</a:t>
            </a:r>
            <a:endParaRPr lang="en-US" dirty="0"/>
          </a:p>
        </c:rich>
      </c:tx>
      <c:layout>
        <c:manualLayout>
          <c:xMode val="edge"/>
          <c:yMode val="edge"/>
          <c:x val="0.36599954868754031"/>
          <c:y val="8.4492048788019802E-2"/>
        </c:manualLayout>
      </c:layout>
      <c:overlay val="1"/>
    </c:title>
    <c:plotArea>
      <c:layout>
        <c:manualLayout>
          <c:layoutTarget val="inner"/>
          <c:xMode val="edge"/>
          <c:yMode val="edge"/>
          <c:x val="0.21375748138737746"/>
          <c:y val="0.25522209405352975"/>
          <c:w val="0.77660354448921065"/>
          <c:h val="0.56510356587591515"/>
        </c:manualLayout>
      </c:layout>
      <c:barChart>
        <c:barDir val="col"/>
        <c:grouping val="clustered"/>
        <c:ser>
          <c:idx val="1"/>
          <c:order val="0"/>
          <c:tx>
            <c:strRef>
              <c:f>PLT!$A$5</c:f>
              <c:strCache>
                <c:ptCount val="1"/>
                <c:pt idx="0">
                  <c:v>JUN_2018</c:v>
                </c:pt>
              </c:strCache>
            </c:strRef>
          </c:tx>
          <c:cat>
            <c:strRef>
              <c:f>PLT!$B$2:$E$2</c:f>
              <c:strCache>
                <c:ptCount val="4"/>
                <c:pt idx="0">
                  <c:v>00Z</c:v>
                </c:pt>
                <c:pt idx="1">
                  <c:v>06Z</c:v>
                </c:pt>
                <c:pt idx="2">
                  <c:v>12Z</c:v>
                </c:pt>
                <c:pt idx="3">
                  <c:v>18Z</c:v>
                </c:pt>
              </c:strCache>
            </c:strRef>
          </c:cat>
          <c:val>
            <c:numRef>
              <c:f>PLT!$B$5:$E$5</c:f>
              <c:numCache>
                <c:formatCode>General</c:formatCode>
                <c:ptCount val="4"/>
                <c:pt idx="0">
                  <c:v>6</c:v>
                </c:pt>
                <c:pt idx="1">
                  <c:v>7</c:v>
                </c:pt>
                <c:pt idx="2">
                  <c:v>7</c:v>
                </c:pt>
                <c:pt idx="3">
                  <c:v>10</c:v>
                </c:pt>
              </c:numCache>
            </c:numRef>
          </c:val>
        </c:ser>
        <c:ser>
          <c:idx val="2"/>
          <c:order val="1"/>
          <c:tx>
            <c:strRef>
              <c:f>PLT!$A$6</c:f>
              <c:strCache>
                <c:ptCount val="1"/>
                <c:pt idx="0">
                  <c:v>JUL_2018</c:v>
                </c:pt>
              </c:strCache>
            </c:strRef>
          </c:tx>
          <c:cat>
            <c:strRef>
              <c:f>PLT!$B$2:$E$2</c:f>
              <c:strCache>
                <c:ptCount val="4"/>
                <c:pt idx="0">
                  <c:v>00Z</c:v>
                </c:pt>
                <c:pt idx="1">
                  <c:v>06Z</c:v>
                </c:pt>
                <c:pt idx="2">
                  <c:v>12Z</c:v>
                </c:pt>
                <c:pt idx="3">
                  <c:v>18Z</c:v>
                </c:pt>
              </c:strCache>
            </c:strRef>
          </c:cat>
          <c:val>
            <c:numRef>
              <c:f>PLT!$B$6:$E$6</c:f>
              <c:numCache>
                <c:formatCode>General</c:formatCode>
                <c:ptCount val="4"/>
                <c:pt idx="0">
                  <c:v>21</c:v>
                </c:pt>
                <c:pt idx="1">
                  <c:v>6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</c:ser>
        <c:ser>
          <c:idx val="3"/>
          <c:order val="2"/>
          <c:tx>
            <c:strRef>
              <c:f>PLT!$A$7</c:f>
              <c:strCache>
                <c:ptCount val="1"/>
                <c:pt idx="0">
                  <c:v>AUG_2018</c:v>
                </c:pt>
              </c:strCache>
            </c:strRef>
          </c:tx>
          <c:cat>
            <c:strRef>
              <c:f>PLT!$B$2:$E$2</c:f>
              <c:strCache>
                <c:ptCount val="4"/>
                <c:pt idx="0">
                  <c:v>00Z</c:v>
                </c:pt>
                <c:pt idx="1">
                  <c:v>06Z</c:v>
                </c:pt>
                <c:pt idx="2">
                  <c:v>12Z</c:v>
                </c:pt>
                <c:pt idx="3">
                  <c:v>18Z</c:v>
                </c:pt>
              </c:strCache>
            </c:strRef>
          </c:cat>
          <c:val>
            <c:numRef>
              <c:f>PLT!$B$7:$E$7</c:f>
              <c:numCache>
                <c:formatCode>General</c:formatCode>
                <c:ptCount val="4"/>
                <c:pt idx="0">
                  <c:v>42</c:v>
                </c:pt>
                <c:pt idx="1">
                  <c:v>8</c:v>
                </c:pt>
                <c:pt idx="2">
                  <c:v>32</c:v>
                </c:pt>
                <c:pt idx="3">
                  <c:v>11</c:v>
                </c:pt>
              </c:numCache>
            </c:numRef>
          </c:val>
        </c:ser>
        <c:axId val="2510848"/>
        <c:axId val="2512768"/>
      </c:barChart>
      <c:catAx>
        <c:axId val="2510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Observation</a:t>
                </a:r>
                <a:r>
                  <a:rPr lang="en-US" sz="1200" baseline="0"/>
                  <a:t> Time</a:t>
                </a:r>
                <a:endParaRPr lang="en-US" sz="1200"/>
              </a:p>
            </c:rich>
          </c:tx>
          <c:layout/>
        </c:title>
        <c:numFmt formatCode="General" sourceLinked="0"/>
        <c:tickLblPos val="nextTo"/>
        <c:crossAx val="2512768"/>
        <c:crosses val="autoZero"/>
        <c:auto val="1"/>
        <c:lblAlgn val="ctr"/>
        <c:lblOffset val="100"/>
      </c:catAx>
      <c:valAx>
        <c:axId val="251276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</a:t>
                </a:r>
                <a:r>
                  <a:rPr lang="en-US" sz="1200" baseline="0"/>
                  <a:t> of Stations Recived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"/>
              <c:y val="0.14352485236220516"/>
            </c:manualLayout>
          </c:layout>
        </c:title>
        <c:numFmt formatCode="General" sourceLinked="1"/>
        <c:tickLblPos val="nextTo"/>
        <c:crossAx val="251084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54194877041446265"/>
          <c:y val="0.143872935000772"/>
          <c:w val="0.42695443591162446"/>
          <c:h val="0.23552865484281216"/>
        </c:manualLayout>
      </c:layout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RS/RW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628384866525801"/>
          <c:y val="7.4548573785119435E-2"/>
          <c:w val="0.82932590743230361"/>
          <c:h val="0.83261956838728501"/>
        </c:manualLayout>
      </c:layout>
      <c:barChart>
        <c:barDir val="col"/>
        <c:grouping val="clustered"/>
        <c:ser>
          <c:idx val="1"/>
          <c:order val="0"/>
          <c:tx>
            <c:strRef>
              <c:f>TEMP!$A$19</c:f>
              <c:strCache>
                <c:ptCount val="1"/>
                <c:pt idx="0">
                  <c:v>JUN_2018</c:v>
                </c:pt>
              </c:strCache>
            </c:strRef>
          </c:tx>
          <c:cat>
            <c:strRef>
              <c:f>TEMP!$B$16:$F$16</c:f>
              <c:strCache>
                <c:ptCount val="5"/>
                <c:pt idx="0">
                  <c:v>&lt;2:00h</c:v>
                </c:pt>
                <c:pt idx="1">
                  <c:v>2:00-2:30</c:v>
                </c:pt>
                <c:pt idx="2">
                  <c:v>2:30-3:00</c:v>
                </c:pt>
                <c:pt idx="3">
                  <c:v>3:00-6:00</c:v>
                </c:pt>
                <c:pt idx="4">
                  <c:v>&gt;6:00h</c:v>
                </c:pt>
              </c:strCache>
            </c:strRef>
          </c:cat>
          <c:val>
            <c:numRef>
              <c:f>TEMP!$B$19:$F$19</c:f>
              <c:numCache>
                <c:formatCode>General</c:formatCode>
                <c:ptCount val="5"/>
                <c:pt idx="0">
                  <c:v>32</c:v>
                </c:pt>
                <c:pt idx="1">
                  <c:v>40</c:v>
                </c:pt>
                <c:pt idx="2">
                  <c:v>0</c:v>
                </c:pt>
                <c:pt idx="3">
                  <c:v>26</c:v>
                </c:pt>
                <c:pt idx="4">
                  <c:v>0</c:v>
                </c:pt>
              </c:numCache>
            </c:numRef>
          </c:val>
        </c:ser>
        <c:ser>
          <c:idx val="2"/>
          <c:order val="1"/>
          <c:tx>
            <c:strRef>
              <c:f>TEMP!$A$20</c:f>
              <c:strCache>
                <c:ptCount val="1"/>
                <c:pt idx="0">
                  <c:v>JUL_2018</c:v>
                </c:pt>
              </c:strCache>
            </c:strRef>
          </c:tx>
          <c:cat>
            <c:strRef>
              <c:f>TEMP!$B$16:$F$16</c:f>
              <c:strCache>
                <c:ptCount val="5"/>
                <c:pt idx="0">
                  <c:v>&lt;2:00h</c:v>
                </c:pt>
                <c:pt idx="1">
                  <c:v>2:00-2:30</c:v>
                </c:pt>
                <c:pt idx="2">
                  <c:v>2:30-3:00</c:v>
                </c:pt>
                <c:pt idx="3">
                  <c:v>3:00-6:00</c:v>
                </c:pt>
                <c:pt idx="4">
                  <c:v>&gt;6:00h</c:v>
                </c:pt>
              </c:strCache>
            </c:strRef>
          </c:cat>
          <c:val>
            <c:numRef>
              <c:f>TEMP!$B$20:$F$20</c:f>
              <c:numCache>
                <c:formatCode>General</c:formatCode>
                <c:ptCount val="5"/>
                <c:pt idx="0">
                  <c:v>55</c:v>
                </c:pt>
                <c:pt idx="1">
                  <c:v>26</c:v>
                </c:pt>
                <c:pt idx="2">
                  <c:v>3</c:v>
                </c:pt>
                <c:pt idx="3">
                  <c:v>13</c:v>
                </c:pt>
                <c:pt idx="4">
                  <c:v>0</c:v>
                </c:pt>
              </c:numCache>
            </c:numRef>
          </c:val>
        </c:ser>
        <c:ser>
          <c:idx val="3"/>
          <c:order val="2"/>
          <c:tx>
            <c:strRef>
              <c:f>TEMP!$A$21</c:f>
              <c:strCache>
                <c:ptCount val="1"/>
                <c:pt idx="0">
                  <c:v>AUG_2018</c:v>
                </c:pt>
              </c:strCache>
            </c:strRef>
          </c:tx>
          <c:cat>
            <c:strRef>
              <c:f>TEMP!$B$16:$F$16</c:f>
              <c:strCache>
                <c:ptCount val="5"/>
                <c:pt idx="0">
                  <c:v>&lt;2:00h</c:v>
                </c:pt>
                <c:pt idx="1">
                  <c:v>2:00-2:30</c:v>
                </c:pt>
                <c:pt idx="2">
                  <c:v>2:30-3:00</c:v>
                </c:pt>
                <c:pt idx="3">
                  <c:v>3:00-6:00</c:v>
                </c:pt>
                <c:pt idx="4">
                  <c:v>&gt;6:00h</c:v>
                </c:pt>
              </c:strCache>
            </c:strRef>
          </c:cat>
          <c:val>
            <c:numRef>
              <c:f>TEMP!$B$21:$F$21</c:f>
              <c:numCache>
                <c:formatCode>General</c:formatCode>
                <c:ptCount val="5"/>
                <c:pt idx="0">
                  <c:v>62</c:v>
                </c:pt>
                <c:pt idx="1">
                  <c:v>19</c:v>
                </c:pt>
                <c:pt idx="2">
                  <c:v>7</c:v>
                </c:pt>
                <c:pt idx="3">
                  <c:v>11</c:v>
                </c:pt>
              </c:numCache>
            </c:numRef>
          </c:val>
        </c:ser>
        <c:axId val="11582848"/>
        <c:axId val="36865152"/>
      </c:barChart>
      <c:catAx>
        <c:axId val="11582848"/>
        <c:scaling>
          <c:orientation val="minMax"/>
        </c:scaling>
        <c:axPos val="b"/>
        <c:numFmt formatCode="General" sourceLinked="0"/>
        <c:tickLblPos val="nextTo"/>
        <c:crossAx val="36865152"/>
        <c:crosses val="autoZero"/>
        <c:auto val="1"/>
        <c:lblAlgn val="ctr"/>
        <c:lblOffset val="100"/>
      </c:catAx>
      <c:valAx>
        <c:axId val="36865152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  of  Data  Reception  </a:t>
                </a:r>
              </a:p>
            </c:rich>
          </c:tx>
          <c:layout/>
        </c:title>
        <c:numFmt formatCode="General" sourceLinked="1"/>
        <c:tickLblPos val="nextTo"/>
        <c:crossAx val="11582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774822354523095"/>
          <c:y val="8.7386993292504989E-2"/>
          <c:w val="0.30800748991742166"/>
          <c:h val="0.256893182380031"/>
        </c:manualLayout>
      </c:layout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PIBAL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3370976654234126"/>
          <c:y val="7.3008678071265418E-2"/>
          <c:w val="0.86629023345766165"/>
          <c:h val="0.75910775113239204"/>
        </c:manualLayout>
      </c:layout>
      <c:barChart>
        <c:barDir val="col"/>
        <c:grouping val="clustered"/>
        <c:ser>
          <c:idx val="1"/>
          <c:order val="0"/>
          <c:tx>
            <c:strRef>
              <c:f>PLT!$A$19</c:f>
              <c:strCache>
                <c:ptCount val="1"/>
                <c:pt idx="0">
                  <c:v>JUN_2018</c:v>
                </c:pt>
              </c:strCache>
            </c:strRef>
          </c:tx>
          <c:cat>
            <c:strRef>
              <c:f>PLT!$B$16:$F$16</c:f>
              <c:strCache>
                <c:ptCount val="5"/>
                <c:pt idx="0">
                  <c:v>&lt;2:00h</c:v>
                </c:pt>
                <c:pt idx="1">
                  <c:v>2:00-2:30</c:v>
                </c:pt>
                <c:pt idx="2">
                  <c:v>2:30-3:00</c:v>
                </c:pt>
                <c:pt idx="3">
                  <c:v>3:00-6:00</c:v>
                </c:pt>
                <c:pt idx="4">
                  <c:v>&gt;6:00h</c:v>
                </c:pt>
              </c:strCache>
            </c:strRef>
          </c:cat>
          <c:val>
            <c:numRef>
              <c:f>PLT!$B$19:$F$19</c:f>
              <c:numCache>
                <c:formatCode>General</c:formatCode>
                <c:ptCount val="5"/>
                <c:pt idx="0">
                  <c:v>46</c:v>
                </c:pt>
                <c:pt idx="1">
                  <c:v>0</c:v>
                </c:pt>
                <c:pt idx="2">
                  <c:v>0</c:v>
                </c:pt>
                <c:pt idx="3">
                  <c:v>53</c:v>
                </c:pt>
                <c:pt idx="4">
                  <c:v>0</c:v>
                </c:pt>
              </c:numCache>
            </c:numRef>
          </c:val>
        </c:ser>
        <c:ser>
          <c:idx val="2"/>
          <c:order val="1"/>
          <c:tx>
            <c:strRef>
              <c:f>PLT!$A$20</c:f>
              <c:strCache>
                <c:ptCount val="1"/>
                <c:pt idx="0">
                  <c:v>JUL_2018</c:v>
                </c:pt>
              </c:strCache>
            </c:strRef>
          </c:tx>
          <c:cat>
            <c:strRef>
              <c:f>PLT!$B$16:$F$16</c:f>
              <c:strCache>
                <c:ptCount val="5"/>
                <c:pt idx="0">
                  <c:v>&lt;2:00h</c:v>
                </c:pt>
                <c:pt idx="1">
                  <c:v>2:00-2:30</c:v>
                </c:pt>
                <c:pt idx="2">
                  <c:v>2:30-3:00</c:v>
                </c:pt>
                <c:pt idx="3">
                  <c:v>3:00-6:00</c:v>
                </c:pt>
                <c:pt idx="4">
                  <c:v>&gt;6:00h</c:v>
                </c:pt>
              </c:strCache>
            </c:strRef>
          </c:cat>
          <c:val>
            <c:numRef>
              <c:f>PLT!$B$20:$F$20</c:f>
              <c:numCache>
                <c:formatCode>General</c:formatCode>
                <c:ptCount val="5"/>
                <c:pt idx="0">
                  <c:v>64</c:v>
                </c:pt>
                <c:pt idx="1">
                  <c:v>0</c:v>
                </c:pt>
                <c:pt idx="2">
                  <c:v>7</c:v>
                </c:pt>
                <c:pt idx="3">
                  <c:v>28</c:v>
                </c:pt>
                <c:pt idx="4">
                  <c:v>0</c:v>
                </c:pt>
              </c:numCache>
            </c:numRef>
          </c:val>
        </c:ser>
        <c:ser>
          <c:idx val="3"/>
          <c:order val="2"/>
          <c:tx>
            <c:strRef>
              <c:f>PLT!$A$21</c:f>
              <c:strCache>
                <c:ptCount val="1"/>
                <c:pt idx="0">
                  <c:v>AUG_2018</c:v>
                </c:pt>
              </c:strCache>
            </c:strRef>
          </c:tx>
          <c:cat>
            <c:strRef>
              <c:f>PLT!$B$16:$F$16</c:f>
              <c:strCache>
                <c:ptCount val="5"/>
                <c:pt idx="0">
                  <c:v>&lt;2:00h</c:v>
                </c:pt>
                <c:pt idx="1">
                  <c:v>2:00-2:30</c:v>
                </c:pt>
                <c:pt idx="2">
                  <c:v>2:30-3:00</c:v>
                </c:pt>
                <c:pt idx="3">
                  <c:v>3:00-6:00</c:v>
                </c:pt>
                <c:pt idx="4">
                  <c:v>&gt;6:00h</c:v>
                </c:pt>
              </c:strCache>
            </c:strRef>
          </c:cat>
          <c:val>
            <c:numRef>
              <c:f>PLT!$B$21:$F$21</c:f>
              <c:numCache>
                <c:formatCode>General</c:formatCode>
                <c:ptCount val="5"/>
                <c:pt idx="0">
                  <c:v>68</c:v>
                </c:pt>
                <c:pt idx="1">
                  <c:v>0</c:v>
                </c:pt>
                <c:pt idx="2">
                  <c:v>9</c:v>
                </c:pt>
                <c:pt idx="3">
                  <c:v>21</c:v>
                </c:pt>
                <c:pt idx="4">
                  <c:v>0</c:v>
                </c:pt>
              </c:numCache>
            </c:numRef>
          </c:val>
        </c:ser>
        <c:axId val="47295104"/>
        <c:axId val="47317376"/>
      </c:barChart>
      <c:catAx>
        <c:axId val="47295104"/>
        <c:scaling>
          <c:orientation val="minMax"/>
        </c:scaling>
        <c:axPos val="b"/>
        <c:numFmt formatCode="General" sourceLinked="0"/>
        <c:tickLblPos val="nextTo"/>
        <c:crossAx val="47317376"/>
        <c:crosses val="autoZero"/>
        <c:auto val="1"/>
        <c:lblAlgn val="ctr"/>
        <c:lblOffset val="100"/>
      </c:catAx>
      <c:valAx>
        <c:axId val="47317376"/>
        <c:scaling>
          <c:orientation val="minMax"/>
          <c:max val="10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  of  Data  Reception  </a:t>
                </a:r>
              </a:p>
            </c:rich>
          </c:tx>
          <c:layout>
            <c:manualLayout>
              <c:xMode val="edge"/>
              <c:yMode val="edge"/>
              <c:x val="0"/>
              <c:y val="0.21173381482188816"/>
            </c:manualLayout>
          </c:layout>
        </c:title>
        <c:numFmt formatCode="General" sourceLinked="1"/>
        <c:tickLblPos val="nextTo"/>
        <c:crossAx val="47295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77014678720549"/>
          <c:y val="3.2367374532728935E-2"/>
          <c:w val="0.247539613103918"/>
          <c:h val="0.36248985922214466"/>
        </c:manualLayout>
      </c:layout>
    </c:legend>
    <c:plotVisOnly val="1"/>
    <c:dispBlanksAs val="gap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0.00594</cdr:x>
      <cdr:y>0.18697</cdr:y>
    </cdr:from>
    <cdr:to>
      <cdr:x>0.30661</cdr:x>
      <cdr:y>0.70721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50077" y="976263"/>
          <a:ext cx="1690009" cy="952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rgbClr val="3716FC"/>
              </a:solidFill>
            </a:rPr>
            <a:t>GTS (GB/day) </a:t>
          </a:r>
          <a:endParaRPr lang="en-US" sz="1400" b="1" dirty="0">
            <a:solidFill>
              <a:srgbClr val="3716FC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73428-A566-44BF-9ED9-C7223EFA8B79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3B944-2810-4C50-AC3F-97A5A9348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B4FC5-9C26-44E9-939A-5DAA87A220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580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1B429-360B-4925-AC8B-D092006B49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0731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7FD-E724-4DBE-ACA7-365D5E3FC81D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C8E6-2936-46C0-8D8F-6951A25D8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7FD-E724-4DBE-ACA7-365D5E3FC81D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C8E6-2936-46C0-8D8F-6951A25D8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7FD-E724-4DBE-ACA7-365D5E3FC81D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C8E6-2936-46C0-8D8F-6951A25D8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7FD-E724-4DBE-ACA7-365D5E3FC81D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C8E6-2936-46C0-8D8F-6951A25D8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7FD-E724-4DBE-ACA7-365D5E3FC81D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C8E6-2936-46C0-8D8F-6951A25D8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7FD-E724-4DBE-ACA7-365D5E3FC81D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C8E6-2936-46C0-8D8F-6951A25D8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7FD-E724-4DBE-ACA7-365D5E3FC81D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C8E6-2936-46C0-8D8F-6951A25D8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7FD-E724-4DBE-ACA7-365D5E3FC81D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C8E6-2936-46C0-8D8F-6951A25D8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7FD-E724-4DBE-ACA7-365D5E3FC81D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C8E6-2936-46C0-8D8F-6951A25D8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7FD-E724-4DBE-ACA7-365D5E3FC81D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C8E6-2936-46C0-8D8F-6951A25D8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B7FD-E724-4DBE-ACA7-365D5E3FC81D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9C8E6-2936-46C0-8D8F-6951A25D8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5B7FD-E724-4DBE-ACA7-365D5E3FC81D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9C8E6-2936-46C0-8D8F-6951A25D8A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.in/imgres?imgurl=http://www.indif.com/India/national_symbols/images/emblem.jpg&amp;imgrefurl=http://www.indif.com/India/national_symbols/national_emblem.aspx&amp;usg=__GIk_u7JhiQWI6QaWCx1rWQg-UP8=&amp;h=799&amp;w=516&amp;sz=77&amp;hl=en&amp;start=2&amp;zoom=1&amp;itbs=1&amp;tbnid=q47bZI3t7g4SCM:&amp;tbnh=143&amp;tbnw=92&amp;prev=/images?q=ashoka+emblem&amp;hl=en&amp;gbv=2&amp;tbs=isch:1&amp;ei=y-6CTYfVA4KkcdymvY0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NCMRWF Status Update – GODEX-2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V.S. Prasad</a:t>
            </a:r>
          </a:p>
          <a:p>
            <a:r>
              <a:rPr lang="en-US" dirty="0" smtClean="0"/>
              <a:t>vsprasad@ncmrwf.gov.in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Temp\Mxt83\RemoteFiles\0\munmun@192.168.0.222\plot_sonde_2018062700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2167" t="13970" r="20833" b="7066"/>
          <a:stretch>
            <a:fillRect/>
          </a:stretch>
        </p:blipFill>
        <p:spPr bwMode="auto">
          <a:xfrm>
            <a:off x="685800" y="838200"/>
            <a:ext cx="2743200" cy="29357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Reception of  RS/RW  and  PILOT Balloon Observations   for 00UTC  26 June and 26 JULY 2018 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3733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EARLY RUN (with 2-hr Data Cut-Off)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2057400"/>
            <a:ext cx="2133600" cy="369332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00UTC 26 June 2018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105400"/>
            <a:ext cx="2133600" cy="369332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00UTC 26 July 2018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AppData\Local\Temp\Mxt83\RemoteFiles\1\munmun@192.168.0.125\plot_sonde_2018072600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2000" t="8091" r="23000" b="6472"/>
          <a:stretch>
            <a:fillRect/>
          </a:stretch>
        </p:blipFill>
        <p:spPr bwMode="auto">
          <a:xfrm>
            <a:off x="609600" y="3733800"/>
            <a:ext cx="2603500" cy="3124200"/>
          </a:xfrm>
          <a:prstGeom prst="rect">
            <a:avLst/>
          </a:prstGeom>
          <a:noFill/>
        </p:spPr>
      </p:pic>
      <p:pic>
        <p:nvPicPr>
          <p:cNvPr id="13" name="Picture 4" descr="C:\Users\user\AppData\Local\Temp\Mxt83\RemoteFiles\1\munmun@192.168.0.222\plot_sonde_2018062600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2167" t="11381" r="22833" b="7066"/>
          <a:stretch>
            <a:fillRect/>
          </a:stretch>
        </p:blipFill>
        <p:spPr bwMode="auto">
          <a:xfrm>
            <a:off x="5867400" y="685800"/>
            <a:ext cx="2708124" cy="310203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648200" y="381000"/>
            <a:ext cx="44958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UPDATE-CYCLE  RUN (</a:t>
            </a:r>
            <a:r>
              <a:rPr lang="en-US" b="1" smtClean="0"/>
              <a:t>with 5-hr </a:t>
            </a:r>
            <a:r>
              <a:rPr lang="en-US" b="1" dirty="0" smtClean="0"/>
              <a:t>Data Cut-Off)</a:t>
            </a:r>
            <a:endParaRPr lang="en-US" b="1" dirty="0"/>
          </a:p>
        </p:txBody>
      </p:sp>
      <p:pic>
        <p:nvPicPr>
          <p:cNvPr id="2054" name="Picture 6" descr="C:\Users\user\AppData\Local\Temp\Mxt83\RemoteFiles\2\munmun@192.168.0.125\plot_sonde_2018072600.gif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2167" t="8792" r="22833" b="7066"/>
          <a:stretch>
            <a:fillRect/>
          </a:stretch>
        </p:blipFill>
        <p:spPr bwMode="auto">
          <a:xfrm>
            <a:off x="5943600" y="3810000"/>
            <a:ext cx="2667000" cy="304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98210" y="5715000"/>
            <a:ext cx="2995179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716FC"/>
                </a:solidFill>
              </a:rPr>
              <a:t>M</a:t>
            </a:r>
            <a:r>
              <a:rPr lang="en-US" b="1" dirty="0" smtClean="0">
                <a:solidFill>
                  <a:srgbClr val="3716FC"/>
                </a:solidFill>
              </a:rPr>
              <a:t>ore GTS Data in </a:t>
            </a:r>
            <a:r>
              <a:rPr lang="en-US" b="1" smtClean="0">
                <a:solidFill>
                  <a:srgbClr val="3716FC"/>
                </a:solidFill>
              </a:rPr>
              <a:t>2-hr cut-off</a:t>
            </a:r>
            <a:endParaRPr lang="en-US" b="1" dirty="0">
              <a:solidFill>
                <a:srgbClr val="3716F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34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138082" y="71414"/>
            <a:ext cx="8929718" cy="6643734"/>
            <a:chOff x="0" y="71414"/>
            <a:chExt cx="8929718" cy="664373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0" y="1142984"/>
              <a:ext cx="6072198" cy="5257816"/>
              <a:chOff x="496677" y="860425"/>
              <a:chExt cx="7136166" cy="6374070"/>
            </a:xfrm>
          </p:grpSpPr>
          <p:pic>
            <p:nvPicPr>
              <p:cNvPr id="5" name="Picture 4" descr="umreg4km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96677" y="1981200"/>
                <a:ext cx="4380123" cy="4681728"/>
              </a:xfrm>
              <a:prstGeom prst="rect">
                <a:avLst/>
              </a:prstGeom>
            </p:spPr>
          </p:pic>
          <p:sp>
            <p:nvSpPr>
              <p:cNvPr id="6" name="Text Box 2"/>
              <p:cNvSpPr txBox="1">
                <a:spLocks noChangeArrowheads="1"/>
              </p:cNvSpPr>
              <p:nvPr/>
            </p:nvSpPr>
            <p:spPr bwMode="auto">
              <a:xfrm>
                <a:off x="4546066" y="1639867"/>
                <a:ext cx="2583045" cy="69805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lIns="18000" tIns="10800" rIns="18000" bIns="10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 </a:t>
                </a:r>
                <a:r>
                  <a:rPr lang="en-GB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1.5 km </a:t>
                </a:r>
                <a:r>
                  <a:rPr lang="en-GB" altLang="en-US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Regional </a:t>
                </a:r>
                <a:r>
                  <a:rPr lang="en-GB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M</a:t>
                </a:r>
                <a:r>
                  <a:rPr lang="en-GB" altLang="en-US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odel </a:t>
                </a:r>
                <a:r>
                  <a:rPr lang="en-GB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/>
                </a:r>
                <a:br>
                  <a:rPr lang="en-GB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</a:br>
                <a:r>
                  <a:rPr lang="en-GB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 </a:t>
                </a:r>
                <a:r>
                  <a:rPr lang="en-GB" altLang="en-US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(48 hrs forecast based on 00 UTC)</a:t>
                </a:r>
                <a:endParaRPr lang="en-GB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MS PGothic" pitchFamily="34" charset="-128"/>
                </a:endParaRPr>
              </a:p>
            </p:txBody>
          </p:sp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4946272" y="3429381"/>
                <a:ext cx="2686571" cy="54880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lIns="18000" tIns="10800" rIns="18000" bIns="10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12 km Global Model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 </a:t>
                </a:r>
                <a:r>
                  <a:rPr lang="en-GB" altLang="en-US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(10 </a:t>
                </a:r>
                <a:r>
                  <a:rPr lang="en-GB" altLang="en-US" sz="10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Day </a:t>
                </a:r>
                <a:r>
                  <a:rPr lang="en-GB" altLang="en-US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forecast based on 00  &amp; 12 UTC)</a:t>
                </a:r>
                <a:endParaRPr lang="en-GB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MS PGothic" pitchFamily="34" charset="-128"/>
                </a:endParaRPr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946272" y="2575317"/>
                <a:ext cx="2686571" cy="6234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 lIns="18000" tIns="10800" rIns="18000" bIns="10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600" dirty="0">
                    <a:solidFill>
                      <a:schemeClr val="tx1"/>
                    </a:solidFill>
                    <a:ea typeface="MS PGothic" pitchFamily="34" charset="-128"/>
                  </a:rPr>
                  <a:t>4 km </a:t>
                </a:r>
                <a:r>
                  <a:rPr lang="en-GB" altLang="en-US" sz="1600" dirty="0" smtClean="0">
                    <a:solidFill>
                      <a:schemeClr val="tx1"/>
                    </a:solidFill>
                    <a:ea typeface="MS PGothic" pitchFamily="34" charset="-128"/>
                  </a:rPr>
                  <a:t>Regional Model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600" dirty="0" smtClean="0">
                    <a:solidFill>
                      <a:schemeClr val="tx1"/>
                    </a:solidFill>
                    <a:ea typeface="MS PGothic" pitchFamily="34" charset="-128"/>
                  </a:rPr>
                  <a:t> </a:t>
                </a:r>
                <a:r>
                  <a:rPr lang="en-GB" altLang="en-US" sz="1050" dirty="0" smtClean="0">
                    <a:solidFill>
                      <a:schemeClr val="tx1"/>
                    </a:solidFill>
                    <a:ea typeface="MS PGothic" pitchFamily="34" charset="-128"/>
                  </a:rPr>
                  <a:t>(72 hrs forecast based on 00 UTC)</a:t>
                </a:r>
                <a:endParaRPr lang="en-GB" altLang="en-US" sz="1050" dirty="0">
                  <a:solidFill>
                    <a:schemeClr val="tx1"/>
                  </a:solidFill>
                  <a:ea typeface="MS PGothic" pitchFamily="34" charset="-128"/>
                </a:endParaRPr>
              </a:p>
            </p:txBody>
          </p:sp>
          <p:sp>
            <p:nvSpPr>
              <p:cNvPr id="9" name="Rectangle 1"/>
              <p:cNvSpPr>
                <a:spLocks noChangeArrowheads="1"/>
              </p:cNvSpPr>
              <p:nvPr/>
            </p:nvSpPr>
            <p:spPr bwMode="auto">
              <a:xfrm>
                <a:off x="4946272" y="4160554"/>
                <a:ext cx="2686571" cy="10820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400" dirty="0">
                    <a:solidFill>
                      <a:schemeClr val="tx1"/>
                    </a:solidFill>
                  </a:rPr>
                  <a:t>Global Ensemble Prediction System </a:t>
                </a:r>
                <a:r>
                  <a:rPr lang="en-US" altLang="en-US" sz="1400" dirty="0" smtClean="0">
                    <a:solidFill>
                      <a:schemeClr val="tx1"/>
                    </a:solidFill>
                  </a:rPr>
                  <a:t>(NEPS) –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200" dirty="0" smtClean="0">
                    <a:solidFill>
                      <a:schemeClr val="tx1"/>
                    </a:solidFill>
                  </a:rPr>
                  <a:t>12 km23 members (10 Days forecast from 00 UTC)</a:t>
                </a:r>
                <a:endParaRPr lang="en-US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2511567" y="1986284"/>
                <a:ext cx="2014928" cy="18999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3048000" y="2852329"/>
                <a:ext cx="1898272" cy="11100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 flipV="1">
                <a:off x="4357686" y="3631769"/>
                <a:ext cx="588586" cy="3687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V="1">
                <a:off x="4274630" y="4757629"/>
                <a:ext cx="671643" cy="849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2"/>
              <p:cNvSpPr txBox="1">
                <a:spLocks noChangeArrowheads="1"/>
              </p:cNvSpPr>
              <p:nvPr/>
            </p:nvSpPr>
            <p:spPr bwMode="auto">
              <a:xfrm>
                <a:off x="2931343" y="860425"/>
                <a:ext cx="2350751" cy="595447"/>
              </a:xfrm>
              <a:prstGeom prst="rect">
                <a:avLst/>
              </a:prstGeom>
              <a:solidFill>
                <a:srgbClr val="F0D978"/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lIns="18000" tIns="10800" rIns="18000" bIns="1080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 </a:t>
                </a:r>
                <a:r>
                  <a:rPr lang="en-GB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330 m Delhi Fog Model</a:t>
                </a:r>
                <a:br>
                  <a:rPr lang="en-GB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</a:br>
                <a:r>
                  <a:rPr lang="en-GB" altLang="en-US" sz="105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(36 hrs forecast based on 00 UTC)</a:t>
                </a:r>
                <a:endParaRPr lang="en-GB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MS PGothic" pitchFamily="34" charset="-128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2468562" y="1497013"/>
                <a:ext cx="1646237" cy="2389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3"/>
              <p:cNvSpPr txBox="1">
                <a:spLocks noChangeArrowheads="1"/>
              </p:cNvSpPr>
              <p:nvPr/>
            </p:nvSpPr>
            <p:spPr bwMode="auto">
              <a:xfrm>
                <a:off x="3451884" y="6424504"/>
                <a:ext cx="2518660" cy="80999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headEnd/>
                <a:tailEnd/>
              </a:ln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lIns="18000" tIns="10800" rIns="18000" bIns="10800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Coupled Model (60 km)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(NCUM+JULES+NEMO+CICE)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altLang="en-US" sz="14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MS PGothic" pitchFamily="34" charset="-128"/>
                  </a:rPr>
                  <a:t>(One Month )</a:t>
                </a:r>
                <a:endParaRPr lang="en-GB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MS PGothic" pitchFamily="34" charset="-128"/>
                </a:endParaRPr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>
                <a:off x="3857619" y="5572141"/>
                <a:ext cx="1027093" cy="2766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6357950" y="642918"/>
              <a:ext cx="2571768" cy="6072230"/>
            </a:xfrm>
            <a:prstGeom prst="rect">
              <a:avLst/>
            </a:prstGeom>
            <a:solidFill>
              <a:srgbClr val="F9FBB7"/>
            </a:solidFill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228600" marR="0" lvl="0" indent="-22860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en-US" sz="37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NCUM Global Model (12km) with  </a:t>
              </a:r>
              <a:r>
                <a:rPr kumimoji="0" lang="en-US" altLang="en-US" sz="4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Hybrid 4D-Var Data Assimilation (Atmosphere) </a:t>
              </a:r>
              <a:r>
                <a:rPr kumimoji="0" lang="en-US" altLang="en-US" sz="4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and Extended </a:t>
              </a:r>
              <a:r>
                <a:rPr kumimoji="0" lang="en-US" altLang="en-US" sz="42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Kalman</a:t>
              </a:r>
              <a:r>
                <a:rPr kumimoji="0" lang="en-US" altLang="en-US" sz="42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Filter (EKF) based Land Data Assimilation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alt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NCUM  Regional  Model (4 km) with </a:t>
              </a:r>
              <a:r>
                <a:rPr kumimoji="0" lang="en-US" altLang="en-US" sz="42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4D-Var Data Assimilation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Sri </a:t>
              </a:r>
              <a:r>
                <a:rPr kumimoji="0" lang="en-US" sz="4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Amarnathji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en-US" sz="4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Yatra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model (1.5 km) (Only during </a:t>
              </a:r>
              <a:r>
                <a:rPr kumimoji="0" lang="en-US" sz="4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Yatra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period) (downscaled</a:t>
              </a:r>
              <a:r>
                <a:rPr kumimoji="0" lang="en-US" sz="4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initial condition)</a:t>
              </a:r>
              <a:endParaRPr kumimoji="0" lang="en-US" sz="4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330 m Delhi fog model based on  NCUM   (Only during winter) (downscaled initial condition) </a:t>
              </a:r>
            </a:p>
            <a:p>
              <a:pPr marL="342900" indent="-342900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/>
              </a:pPr>
              <a:r>
                <a:rPr lang="en-US" altLang="en-US" sz="4400" dirty="0" smtClean="0">
                  <a:latin typeface="Arial" pitchFamily="34" charset="0"/>
                  <a:cs typeface="Arial" pitchFamily="34" charset="0"/>
                </a:rPr>
                <a:t>NCMRWF Global  Ensemble  Prediction  System (NEPS)     (12 km / 22 +1 members)  with </a:t>
              </a:r>
              <a:r>
                <a:rPr lang="en-IN" altLang="en-US" sz="4400" b="1" dirty="0" smtClean="0">
                  <a:latin typeface="Arial" pitchFamily="34" charset="0"/>
                  <a:cs typeface="Arial" pitchFamily="34" charset="0"/>
                </a:rPr>
                <a:t>Ensemble  Transform </a:t>
              </a:r>
              <a:r>
                <a:rPr lang="en-IN" altLang="en-US" sz="4400" b="1" dirty="0" err="1" smtClean="0">
                  <a:latin typeface="Arial" pitchFamily="34" charset="0"/>
                  <a:cs typeface="Arial" pitchFamily="34" charset="0"/>
                </a:rPr>
                <a:t>Kalman</a:t>
              </a:r>
              <a:r>
                <a:rPr lang="en-IN" altLang="en-US" sz="4400" b="1" dirty="0" smtClean="0">
                  <a:latin typeface="Arial" pitchFamily="34" charset="0"/>
                  <a:cs typeface="Arial" pitchFamily="34" charset="0"/>
                </a:rPr>
                <a:t> Filter (ETKF) for Initial condition perturbations</a:t>
              </a:r>
              <a:endParaRPr lang="en-US" altLang="en-US" sz="4400" b="1" dirty="0" smtClean="0">
                <a:latin typeface="Arial" pitchFamily="34" charset="0"/>
                <a:cs typeface="Arial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Regional NEPS (4 km /11+1 member) (only during specific events) (downscaled</a:t>
              </a:r>
              <a:r>
                <a:rPr kumimoji="0" lang="en-US" sz="42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initial conditions from </a:t>
              </a:r>
              <a:r>
                <a:rPr kumimoji="0" lang="en-US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global NEPS)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en-US" sz="4200" dirty="0" smtClean="0">
                  <a:latin typeface="Arial" pitchFamily="34" charset="0"/>
                  <a:cs typeface="Arial" pitchFamily="34" charset="0"/>
                </a:rPr>
                <a:t> Coupled Model with </a:t>
              </a:r>
              <a:r>
                <a:rPr lang="en-US" sz="4200" b="1" dirty="0" smtClean="0">
                  <a:latin typeface="Arial" pitchFamily="34" charset="0"/>
                  <a:cs typeface="Arial" pitchFamily="34" charset="0"/>
                </a:rPr>
                <a:t>Data</a:t>
              </a:r>
              <a:r>
                <a:rPr lang="en-US" sz="4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200" b="1" dirty="0" smtClean="0">
                  <a:latin typeface="Arial" pitchFamily="34" charset="0"/>
                  <a:cs typeface="Arial" pitchFamily="34" charset="0"/>
                </a:rPr>
                <a:t>Assimilation for Atmosphere (Hybrid 4D-Var), Ocean (3D-Var),Sea Ice (3D -</a:t>
              </a:r>
              <a:r>
                <a:rPr lang="en-US" sz="4200" b="1" dirty="0" err="1" smtClean="0">
                  <a:latin typeface="Arial" pitchFamily="34" charset="0"/>
                  <a:cs typeface="Arial" pitchFamily="34" charset="0"/>
                </a:rPr>
                <a:t>Var</a:t>
              </a:r>
              <a:r>
                <a:rPr lang="en-US" sz="4200" b="1" dirty="0" smtClean="0">
                  <a:latin typeface="Arial" pitchFamily="34" charset="0"/>
                  <a:cs typeface="Arial" pitchFamily="34" charset="0"/>
                </a:rPr>
                <a:t>)  and Land (EKF)</a:t>
              </a:r>
              <a:endParaRPr kumimoji="0" 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228600" marR="0" lvl="0" indent="-22860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  <a:p>
              <a:pPr marL="228600" marR="0" lvl="0" indent="-22860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228600" marR="0" lvl="0" indent="-228600" algn="l" defTabSz="914400" rtl="0" eaLnBrk="1" fontAlgn="base" latinLnBrk="0" hangingPunct="1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857224" y="71414"/>
              <a:ext cx="7500990" cy="40011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2000" b="1" dirty="0" smtClean="0">
                  <a:solidFill>
                    <a:srgbClr val="002060"/>
                  </a:solidFill>
                </a:rPr>
                <a:t>NCMRWF Unified Model (NCUM) and Data Assimilation System</a:t>
              </a:r>
              <a:endParaRPr lang="en-GB" altLang="en-US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2667000" y="5105400"/>
              <a:ext cx="7620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3810000" y="4876800"/>
              <a:ext cx="2286000" cy="66814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lIns="18000" tIns="10800" rIns="18000" bIns="1080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MS PGothic" pitchFamily="34" charset="-128"/>
                </a:rPr>
                <a:t>Regional NEPS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MS PGothic" pitchFamily="34" charset="-128"/>
                </a:rPr>
                <a:t>(4 km / 12 members, 72 hrs forecast based on 00 UTC)</a:t>
              </a:r>
              <a:endParaRPr lang="en-GB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a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33400" y="609600"/>
          <a:ext cx="8077200" cy="5973110"/>
        </p:xfrm>
        <a:graphic>
          <a:graphicData uri="http://schemas.openxmlformats.org/drawingml/2006/table">
            <a:tbl>
              <a:tblPr/>
              <a:tblGrid>
                <a:gridCol w="1226003"/>
                <a:gridCol w="937532"/>
                <a:gridCol w="695650"/>
                <a:gridCol w="1107297"/>
                <a:gridCol w="910318"/>
                <a:gridCol w="990600"/>
                <a:gridCol w="1322034"/>
                <a:gridCol w="887766"/>
              </a:tblGrid>
              <a:tr h="295276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Mangal"/>
                        </a:rPr>
                        <a:t>Conventional Observations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Mangal"/>
                        </a:rPr>
                        <a:t>Satellite Observations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08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Mangal"/>
                        </a:rPr>
                        <a:t>Satellite Winds</a:t>
                      </a: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Mangal"/>
                        </a:rPr>
                        <a:t>Scatterometer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Mangal"/>
                        </a:rPr>
                        <a:t>winds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Mangal"/>
                        </a:rPr>
                        <a:t>Satellite </a:t>
                      </a: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Mangal"/>
                        </a:rPr>
                        <a:t>Radiances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Mangal"/>
                        </a:rPr>
                        <a:t>GPS-RO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4488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110882"/>
                          </a:solidFill>
                          <a:latin typeface="Calibri"/>
                          <a:ea typeface="Calibri"/>
                          <a:cs typeface="Arial"/>
                        </a:rPr>
                        <a:t>Geostationary</a:t>
                      </a:r>
                      <a:endParaRPr lang="en-US" sz="1050" b="1" dirty="0">
                        <a:solidFill>
                          <a:srgbClr val="11088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solidFill>
                            <a:srgbClr val="110882"/>
                          </a:solidFill>
                          <a:latin typeface="Calibri"/>
                          <a:ea typeface="Calibri"/>
                          <a:cs typeface="Arial"/>
                        </a:rPr>
                        <a:t> Low Earth Orbit </a:t>
                      </a:r>
                      <a:endParaRPr lang="en-US" sz="1050" b="1" dirty="0">
                        <a:solidFill>
                          <a:srgbClr val="11088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110882"/>
                          </a:solidFill>
                          <a:latin typeface="Calibri"/>
                          <a:ea typeface="Calibri"/>
                          <a:cs typeface="Arial"/>
                        </a:rPr>
                        <a:t>Low Earth Orbit</a:t>
                      </a:r>
                      <a:endParaRPr lang="en-US" sz="1050" b="1" dirty="0">
                        <a:solidFill>
                          <a:srgbClr val="11088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110882"/>
                          </a:solidFill>
                          <a:latin typeface="Calibri"/>
                          <a:ea typeface="Calibri"/>
                          <a:cs typeface="Arial"/>
                        </a:rPr>
                        <a:t>Geostationary</a:t>
                      </a:r>
                      <a:endParaRPr lang="en-US" sz="1050" b="1" dirty="0">
                        <a:solidFill>
                          <a:srgbClr val="11088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110882"/>
                          </a:solidFill>
                          <a:latin typeface="Calibri"/>
                          <a:ea typeface="Calibri"/>
                          <a:cs typeface="Arial"/>
                        </a:rPr>
                        <a:t>Low</a:t>
                      </a:r>
                      <a:r>
                        <a:rPr lang="en-US" sz="1050" b="1" baseline="0" dirty="0" smtClean="0">
                          <a:solidFill>
                            <a:srgbClr val="110882"/>
                          </a:solidFill>
                          <a:latin typeface="Calibri"/>
                          <a:ea typeface="Calibri"/>
                          <a:cs typeface="Arial"/>
                        </a:rPr>
                        <a:t> Earth Orbit (LEO)</a:t>
                      </a:r>
                      <a:endParaRPr lang="en-US" sz="1050" b="1" dirty="0">
                        <a:solidFill>
                          <a:srgbClr val="11088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rgbClr val="110882"/>
                          </a:solidFill>
                          <a:latin typeface="Calibri"/>
                          <a:ea typeface="Calibri"/>
                          <a:cs typeface="Mangal"/>
                        </a:rPr>
                        <a:t>Low</a:t>
                      </a:r>
                      <a:r>
                        <a:rPr lang="en-US" sz="1050" b="1" baseline="0" dirty="0" smtClean="0">
                          <a:solidFill>
                            <a:srgbClr val="110882"/>
                          </a:solidFill>
                          <a:latin typeface="Calibri"/>
                          <a:ea typeface="Calibri"/>
                          <a:cs typeface="Mangal"/>
                        </a:rPr>
                        <a:t> Earth Orbit</a:t>
                      </a:r>
                      <a:endParaRPr lang="en-US" sz="1050" b="1" dirty="0">
                        <a:solidFill>
                          <a:srgbClr val="110882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916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Arial"/>
                        </a:rPr>
                        <a:t>Infra Red  (IR) Channels</a:t>
                      </a:r>
                      <a:endParaRPr lang="en-US" sz="1000" b="1" kern="12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Arial"/>
                        </a:rPr>
                        <a:t>IR (</a:t>
                      </a:r>
                      <a:r>
                        <a:rPr lang="en-US" sz="1000" b="1" dirty="0" err="1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Arial"/>
                        </a:rPr>
                        <a:t>Hyperspectral</a:t>
                      </a:r>
                      <a:r>
                        <a:rPr lang="en-US" sz="1000" b="1" dirty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n-US" sz="1000" b="1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 smtClean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Arial"/>
                        </a:rPr>
                        <a:t>MicroWave</a:t>
                      </a:r>
                      <a:r>
                        <a:rPr lang="en-US" sz="1000" b="1" dirty="0" smtClean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Arial"/>
                        </a:rPr>
                        <a:t> (MW)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Arial"/>
                        </a:rPr>
                        <a:t> Channels</a:t>
                      </a:r>
                      <a:endParaRPr lang="en-US" sz="1000" b="1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rgbClr val="00B0F0"/>
                          </a:solidFill>
                          <a:latin typeface="Calibri"/>
                          <a:ea typeface="Calibri"/>
                          <a:cs typeface="Arial"/>
                        </a:rPr>
                        <a:t>Bending Angle</a:t>
                      </a:r>
                      <a:endParaRPr lang="en-US" sz="1000" b="1" kern="1200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46">
                <a:tc rowSpan="15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latin typeface="Calibri"/>
                          <a:ea typeface="Calibri"/>
                          <a:cs typeface="Mangal"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baseline="0" dirty="0" smtClean="0">
                          <a:latin typeface="Calibri"/>
                          <a:ea typeface="Calibri"/>
                          <a:cs typeface="Mangal"/>
                        </a:rPr>
                        <a:t>Surface: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latin typeface="Calibri"/>
                          <a:ea typeface="Calibri"/>
                          <a:cs typeface="Mangal"/>
                        </a:rPr>
                        <a:t>Land SYNOP, METAR, AWS, Ship, BUOY,   BOGUS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aseline="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aseline="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aseline="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latin typeface="+mn-lt"/>
                          <a:ea typeface="Calibri"/>
                          <a:cs typeface="Mangal"/>
                        </a:rPr>
                        <a:t> SONDE: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libri"/>
                          <a:ea typeface="Calibri"/>
                          <a:cs typeface="Mangal"/>
                        </a:rPr>
                        <a:t> PILOT, TEMP,   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aseline="0" dirty="0" smtClean="0">
                          <a:latin typeface="Calibri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900" dirty="0" err="1" smtClean="0">
                          <a:latin typeface="Calibri"/>
                          <a:ea typeface="Calibri"/>
                          <a:cs typeface="Mangal"/>
                        </a:rPr>
                        <a:t>WindProfiler</a:t>
                      </a:r>
                      <a:r>
                        <a:rPr lang="en-US" sz="900" dirty="0" smtClean="0">
                          <a:latin typeface="Calibri"/>
                          <a:ea typeface="Calibri"/>
                          <a:cs typeface="Mangal"/>
                        </a:rPr>
                        <a:t>,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libri"/>
                          <a:ea typeface="Calibri"/>
                          <a:cs typeface="Mangal"/>
                        </a:rPr>
                        <a:t> </a:t>
                      </a:r>
                      <a:r>
                        <a:rPr lang="en-US" sz="900" dirty="0" err="1" smtClean="0">
                          <a:latin typeface="Calibri"/>
                          <a:ea typeface="Calibri"/>
                          <a:cs typeface="Mangal"/>
                        </a:rPr>
                        <a:t>DropSonde</a:t>
                      </a:r>
                      <a:r>
                        <a:rPr lang="en-US" sz="900" dirty="0" smtClean="0">
                          <a:latin typeface="Calibri"/>
                          <a:ea typeface="Calibri"/>
                          <a:cs typeface="Mangal"/>
                        </a:rPr>
                        <a:t>,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libri"/>
                          <a:ea typeface="Calibri"/>
                          <a:cs typeface="Mangal"/>
                        </a:rPr>
                        <a:t> Radar VAD</a:t>
                      </a:r>
                      <a:r>
                        <a:rPr lang="en-US" sz="900" baseline="0" dirty="0" smtClean="0">
                          <a:latin typeface="Calibri"/>
                          <a:ea typeface="Calibri"/>
                          <a:cs typeface="Mangal"/>
                        </a:rPr>
                        <a:t> winds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aseline="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aseline="0" dirty="0" smtClean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latin typeface="Calibri"/>
                          <a:ea typeface="Calibri"/>
                          <a:cs typeface="Mangal"/>
                        </a:rPr>
                        <a:t>Aircraft: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libri"/>
                          <a:ea typeface="Calibri"/>
                          <a:cs typeface="Mangal"/>
                        </a:rPr>
                        <a:t> AMDAR, AIREP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1. INSAT-3D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(ISRO)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1.NOAA-15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1.ASCAT (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MetOp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-A)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1.INSAT-3D </a:t>
                      </a:r>
                      <a:endParaRPr lang="en-US" sz="9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Sounder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1.IASI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MetOp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-A)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1.AMSU-A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MetOp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-A)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1.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COSMIC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6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2.Meteosat-8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2.NOAA-18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2.ASCAT (</a:t>
                      </a:r>
                      <a:r>
                        <a:rPr lang="en-US" sz="90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MetOp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-B)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2.SEVIRI </a:t>
                      </a:r>
                      <a:endParaRPr lang="en-US" sz="9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(Meteosat-8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2.IASI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MetOp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-B)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2.  AMSU-A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MetOp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-B)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2.GRAS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(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MetOp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-A)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3.Meteosat-11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3. NOAA-19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3.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Scatsat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(ISRO)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3.SEVIRI </a:t>
                      </a:r>
                      <a:endParaRPr lang="en-US" sz="9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(Meteosat-11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3.AIRS (AQUA)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3. AMSU-A (NOAA-18)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3.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GRAS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(</a:t>
                      </a:r>
                      <a:r>
                        <a:rPr lang="en-US" sz="900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MetOp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-B)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6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4.GOES-15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4.MetOp-A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4. </a:t>
                      </a:r>
                      <a:r>
                        <a:rPr lang="en-US" sz="900" b="1" dirty="0" err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Windsat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900" b="1" kern="1200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(</a:t>
                      </a:r>
                      <a:r>
                        <a:rPr lang="en-US" sz="900" b="1" kern="1200" dirty="0" err="1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Coriolis</a:t>
                      </a:r>
                      <a:r>
                        <a:rPr lang="en-US" sz="900" b="1" kern="1200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n-US" sz="900" b="1" kern="1200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4.GOES Imager (GOES-15)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4.CrIS (SNPP)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4. AMSU-A (NOAA-19)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4. ROSA (MT) </a:t>
                      </a:r>
                      <a:endParaRPr lang="en-US" sz="900" dirty="0" smtClean="0">
                        <a:latin typeface="+mn-lt"/>
                        <a:ea typeface="Calibri"/>
                        <a:cs typeface="Mang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800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Arial"/>
                        </a:rPr>
                        <a:t>5.HIMAWARI-8</a:t>
                      </a:r>
                      <a:endParaRPr lang="en-US" sz="900" dirty="0">
                        <a:latin typeface="+mn-lt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5.MetOp-B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5.AHI </a:t>
                      </a:r>
                      <a:endParaRPr lang="en-US" sz="900" dirty="0" smtClea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(HIMAWARI-8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5. AMSU-A (NOAA-15)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r>
                        <a:rPr lang="en-US" sz="9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. </a:t>
                      </a:r>
                      <a:r>
                        <a:rPr lang="en-US" sz="900" b="1" dirty="0" err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TanDEM</a:t>
                      </a:r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-X </a:t>
                      </a:r>
                      <a:endParaRPr lang="en-US" sz="9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90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Arial"/>
                        </a:rPr>
                        <a:t>6.GOES-16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6. AQUA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6.INSAT-3D Imager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5.AMSU-B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MetOp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-A)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Arial"/>
                        </a:rPr>
                        <a:t>6. </a:t>
                      </a:r>
                      <a:r>
                        <a:rPr lang="en-US" sz="900" b="1" dirty="0" err="1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Arial"/>
                        </a:rPr>
                        <a:t>TerraSAR</a:t>
                      </a:r>
                      <a:r>
                        <a:rPr lang="en-US" sz="9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Arial"/>
                        </a:rPr>
                        <a:t>-X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68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7. TERRA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6.  AMSU-B (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MetOp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-B)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kern="1200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Arial"/>
                        </a:rPr>
                        <a:t>7.  FY-3C</a:t>
                      </a:r>
                      <a:endParaRPr lang="en-US" sz="900" b="1" kern="1200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34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8. SNPP </a:t>
                      </a:r>
                      <a:endParaRPr lang="en-US" sz="9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7. AMSU-B (NOAA-18)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3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8. AMSU-B (NOAA-19)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16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10.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SAPHIR  (MT)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3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11.ATMS (SNPP)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09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12.SSMIS (DMSP-F17) </a:t>
                      </a:r>
                      <a:endParaRPr lang="en-US" sz="9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303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13. AMSR (GCOM-W1) </a:t>
                      </a:r>
                      <a:r>
                        <a:rPr lang="en-US" sz="9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en-US" sz="9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68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14.MWHS (FY3C) </a:t>
                      </a:r>
                      <a:endParaRPr lang="en-US" sz="9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50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Arial"/>
                        </a:rPr>
                        <a:t>15. GMI (GPM) </a:t>
                      </a:r>
                      <a:endParaRPr lang="en-US" sz="9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204" marR="49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86106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Observations Assimilated at NCMRWF System 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86200" y="6550223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 smtClean="0">
                <a:solidFill>
                  <a:srgbClr val="00B050"/>
                </a:solidFill>
              </a:rPr>
              <a:t>Recently added observation types/instruments   </a:t>
            </a:r>
            <a:endParaRPr lang="en-IN" sz="1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Models at INCOIS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Ocean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HOOFS</a:t>
            </a:r>
          </a:p>
          <a:p>
            <a:r>
              <a:rPr lang="en-US" dirty="0" smtClean="0"/>
              <a:t>HYCOM</a:t>
            </a:r>
          </a:p>
          <a:p>
            <a:r>
              <a:rPr lang="en-US" dirty="0" smtClean="0"/>
              <a:t>INCOIS-GODAS</a:t>
            </a:r>
          </a:p>
          <a:p>
            <a:r>
              <a:rPr lang="en-US" dirty="0" smtClean="0"/>
              <a:t>MOM</a:t>
            </a:r>
          </a:p>
          <a:p>
            <a:r>
              <a:rPr lang="en-US" dirty="0" smtClean="0"/>
              <a:t>Tsunami</a:t>
            </a:r>
          </a:p>
          <a:p>
            <a:r>
              <a:rPr lang="en-US" dirty="0" smtClean="0"/>
              <a:t>Storm Surge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35113"/>
            <a:ext cx="4038600" cy="446087"/>
          </a:xfrm>
        </p:spPr>
        <p:txBody>
          <a:bodyPr>
            <a:normAutofit fontScale="47500" lnSpcReduction="20000"/>
          </a:bodyPr>
          <a:lstStyle/>
          <a:p>
            <a:r>
              <a:rPr lang="it-IT" sz="3300" dirty="0" smtClean="0"/>
              <a:t>Scenario database of 50,000 scenarios</a:t>
            </a:r>
            <a:r>
              <a:rPr lang="it-IT" dirty="0" smtClean="0"/>
              <a:t/>
            </a:r>
            <a:br>
              <a:rPr lang="it-IT" dirty="0" smtClean="0"/>
            </a:br>
            <a:endParaRPr lang="en-US" dirty="0"/>
          </a:p>
        </p:txBody>
      </p:sp>
      <p:pic>
        <p:nvPicPr>
          <p:cNvPr id="7" name="Content Placeholder 6" descr="scenario_databas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273552" y="1828800"/>
            <a:ext cx="5870448" cy="4258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Assimilation of ABI, AHI and Cosmic-2 etc</a:t>
            </a:r>
          </a:p>
          <a:p>
            <a:r>
              <a:rPr lang="en-US" dirty="0" err="1" smtClean="0"/>
              <a:t>DBNet</a:t>
            </a:r>
            <a:r>
              <a:rPr lang="en-US" dirty="0" smtClean="0"/>
              <a:t> data assimilation  (ASCAT, CRIS etc)</a:t>
            </a:r>
          </a:p>
          <a:p>
            <a:r>
              <a:rPr lang="en-US" dirty="0" smtClean="0"/>
              <a:t>Special emphasis to Indian Satellite data sets</a:t>
            </a:r>
          </a:p>
          <a:p>
            <a:r>
              <a:rPr lang="en-US" dirty="0" smtClean="0"/>
              <a:t>Aeolus ADM</a:t>
            </a:r>
          </a:p>
          <a:p>
            <a:r>
              <a:rPr lang="en-US" dirty="0" smtClean="0"/>
              <a:t>Duel </a:t>
            </a:r>
            <a:r>
              <a:rPr lang="en-US" dirty="0" err="1" smtClean="0"/>
              <a:t>Metop</a:t>
            </a:r>
            <a:r>
              <a:rPr lang="en-US" dirty="0" smtClean="0"/>
              <a:t>(A&amp;B) AMV’s</a:t>
            </a:r>
          </a:p>
          <a:p>
            <a:r>
              <a:rPr lang="en-US" dirty="0" smtClean="0"/>
              <a:t>TAC to BUFR : Upper-Air</a:t>
            </a:r>
            <a:r>
              <a:rPr lang="en-US" smtClean="0"/>
              <a:t>, Buoy, SYNOP and Ship</a:t>
            </a:r>
            <a:endParaRPr lang="en-US" dirty="0" smtClean="0"/>
          </a:p>
          <a:p>
            <a:r>
              <a:rPr lang="en-US" dirty="0" smtClean="0"/>
              <a:t>Moving to Coupled Data Assimilation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8" descr="Tuli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762000"/>
            <a:ext cx="589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256532" y="5172670"/>
            <a:ext cx="2534668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moes_stru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85800"/>
            <a:ext cx="7589520" cy="5692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24800" cy="838200"/>
          </a:xfrm>
        </p:spPr>
        <p:txBody>
          <a:bodyPr/>
          <a:lstStyle/>
          <a:p>
            <a:r>
              <a:rPr lang="en-US" dirty="0" smtClean="0"/>
              <a:t>IMD observational Network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304800" y="1676401"/>
          <a:ext cx="4040187" cy="3443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2236258"/>
                <a:gridCol w="1346729"/>
              </a:tblGrid>
              <a:tr h="11734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Observation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 of Stations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RS/RW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Pilot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Observatories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~700</a:t>
                      </a:r>
                      <a:endParaRPr lang="en-US" dirty="0"/>
                    </a:p>
                  </a:txBody>
                  <a:tcPr/>
                </a:tc>
              </a:tr>
              <a:tr h="415925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ARG+AWS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573+1351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AGRO</a:t>
                      </a:r>
                      <a:r>
                        <a:rPr lang="en-US" baseline="0" dirty="0" smtClean="0"/>
                        <a:t> met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Radar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609600"/>
            <a:ext cx="4041775" cy="639762"/>
          </a:xfrm>
        </p:spPr>
        <p:txBody>
          <a:bodyPr/>
          <a:lstStyle/>
          <a:p>
            <a:r>
              <a:rPr lang="en-US" dirty="0" smtClean="0"/>
              <a:t>RS/RW   obs.  Stations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562600"/>
            <a:ext cx="389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INSAT Processing chain, 3 HRPT stations</a:t>
            </a:r>
          </a:p>
          <a:p>
            <a:r>
              <a:rPr lang="en-US" dirty="0" smtClean="0"/>
              <a:t>Details by IMD</a:t>
            </a:r>
            <a:endParaRPr lang="en-US" dirty="0"/>
          </a:p>
        </p:txBody>
      </p:sp>
      <p:pic>
        <p:nvPicPr>
          <p:cNvPr id="11" name="Content Placeholder 10" descr="rsrw-network.gif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676400"/>
            <a:ext cx="4846320" cy="4832434"/>
          </a:xfrm>
        </p:spPr>
      </p:pic>
      <p:sp>
        <p:nvSpPr>
          <p:cNvPr id="12" name="TextBox 11"/>
          <p:cNvSpPr txBox="1"/>
          <p:nvPr/>
        </p:nvSpPr>
        <p:spPr>
          <a:xfrm>
            <a:off x="38100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8643" t="10458" b="5882"/>
          <a:stretch>
            <a:fillRect/>
          </a:stretch>
        </p:blipFill>
        <p:spPr>
          <a:xfrm>
            <a:off x="3352800" y="1828800"/>
            <a:ext cx="3163888" cy="1828800"/>
          </a:xfrm>
          <a:noFill/>
        </p:spPr>
      </p:pic>
      <p:sp>
        <p:nvSpPr>
          <p:cNvPr id="10243" name="Text Placeholder 7"/>
          <p:cNvSpPr>
            <a:spLocks noGrp="1"/>
          </p:cNvSpPr>
          <p:nvPr>
            <p:ph type="body" sz="half" idx="4294967295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eaLnBrk="1" hangingPunct="1"/>
            <a:endParaRPr lang="hi-IN" dirty="0" smtClean="0">
              <a:ea typeface="Mangal" pitchFamily="2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 l="21793" t="10001" r="2310" b="5000"/>
          <a:stretch>
            <a:fillRect/>
          </a:stretch>
        </p:blipFill>
        <p:spPr bwMode="auto">
          <a:xfrm>
            <a:off x="152400" y="7620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7467600" y="1447800"/>
            <a:ext cx="1828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33CC33"/>
                </a:solidFill>
                <a:latin typeface="Calibri" pitchFamily="34" charset="0"/>
              </a:rPr>
              <a:t>Green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 – Argo,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CC0000"/>
                </a:solidFill>
                <a:latin typeface="Calibri" pitchFamily="34" charset="0"/>
              </a:rPr>
              <a:t>Red line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 – XBT, 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Blue – Drifters,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CC0000"/>
                </a:solidFill>
                <a:latin typeface="Calibri" pitchFamily="34" charset="0"/>
              </a:rPr>
              <a:t>Red square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 – RAMA,</a:t>
            </a:r>
          </a:p>
          <a:p>
            <a:r>
              <a:rPr lang="en-US" sz="2000" dirty="0">
                <a:solidFill>
                  <a:srgbClr val="FF9900"/>
                </a:solidFill>
                <a:latin typeface="Calibri" pitchFamily="34" charset="0"/>
              </a:rPr>
              <a:t> Yellow-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 CODAR, </a:t>
            </a:r>
          </a:p>
          <a:p>
            <a:r>
              <a:rPr lang="en-US" sz="2000" dirty="0" err="1">
                <a:solidFill>
                  <a:srgbClr val="33CC33"/>
                </a:solidFill>
                <a:latin typeface="Calibri" pitchFamily="34" charset="0"/>
              </a:rPr>
              <a:t>Green_oval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- ADCP, </a:t>
            </a:r>
          </a:p>
          <a:p>
            <a:r>
              <a:rPr lang="en-US" sz="2000" dirty="0" err="1">
                <a:solidFill>
                  <a:srgbClr val="CC0000"/>
                </a:solidFill>
                <a:latin typeface="Calibri" pitchFamily="34" charset="0"/>
              </a:rPr>
              <a:t>Red_oval</a:t>
            </a:r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 – Moorings, </a:t>
            </a:r>
          </a:p>
          <a:p>
            <a:r>
              <a:rPr lang="en-US" sz="2000" dirty="0">
                <a:solidFill>
                  <a:srgbClr val="0000FF"/>
                </a:solidFill>
                <a:latin typeface="Calibri" pitchFamily="34" charset="0"/>
              </a:rPr>
              <a:t>White mark </a:t>
            </a:r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- TG</a:t>
            </a: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0" y="5791200"/>
            <a:ext cx="8915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847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ARGO, 30 drifters, 3 wave rider buoys,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AWS, Servicing current meter moorings (ADCP &amp; Deep), operate coastal CTD using Ships of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Opportunity, 5 pairs of HF radar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Satellite Data Reception &amp; Processing System for OCM-2 &amp; AVHRR, HF Radar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0250" name="Picture 2" descr="http://t3.gstatic.com/images?q=tbn:ANd9GcS0_Qt9OcXMJ1qvTESn-Kn0LhEtvU7ZzU2snnbTIKrcUuGxuQNIXRibZ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-266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371600" y="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33CC33"/>
                </a:solidFill>
              </a:rPr>
              <a:t>Indian Ocean Observing System</a:t>
            </a:r>
            <a:endParaRPr lang="en-IN" sz="32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22215" y="1863760"/>
            <a:ext cx="1721060" cy="1429970"/>
          </a:xfrm>
          <a:prstGeom prst="ellipse">
            <a:avLst/>
          </a:prstGeom>
          <a:solidFill>
            <a:schemeClr val="bg1">
              <a:alpha val="63000"/>
            </a:schemeClr>
          </a:solidFill>
          <a:ln w="139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NCMRWF</a:t>
            </a:r>
            <a:endParaRPr lang="en-IN" sz="2000" b="1" dirty="0">
              <a:solidFill>
                <a:schemeClr val="tx1"/>
              </a:solidFill>
            </a:endParaRPr>
          </a:p>
        </p:txBody>
      </p:sp>
      <p:pic>
        <p:nvPicPr>
          <p:cNvPr id="25" name="Picture 2" descr="oceansat-2_im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7555" b="17241"/>
          <a:stretch>
            <a:fillRect/>
          </a:stretch>
        </p:blipFill>
        <p:spPr bwMode="auto">
          <a:xfrm>
            <a:off x="6469839" y="865973"/>
            <a:ext cx="1692275" cy="14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 rot="16200000">
            <a:off x="3211989" y="2362058"/>
            <a:ext cx="373036" cy="34724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" name="Group 43"/>
          <p:cNvGrpSpPr/>
          <p:nvPr/>
        </p:nvGrpSpPr>
        <p:grpSpPr>
          <a:xfrm rot="316669">
            <a:off x="4330638" y="3334577"/>
            <a:ext cx="1650319" cy="1947551"/>
            <a:chOff x="5890817" y="2846176"/>
            <a:chExt cx="2200425" cy="2175456"/>
          </a:xfrm>
        </p:grpSpPr>
        <p:sp>
          <p:nvSpPr>
            <p:cNvPr id="5" name="Down Arrow 4"/>
            <p:cNvSpPr/>
            <p:nvPr/>
          </p:nvSpPr>
          <p:spPr>
            <a:xfrm rot="9242860">
              <a:off x="6314463" y="2846176"/>
              <a:ext cx="416689" cy="462987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TextBox 10"/>
            <p:cNvSpPr txBox="1"/>
            <p:nvPr/>
          </p:nvSpPr>
          <p:spPr>
            <a:xfrm rot="20042860">
              <a:off x="5890817" y="3123355"/>
              <a:ext cx="1803144" cy="721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/>
                <a:t>      </a:t>
              </a:r>
              <a:r>
                <a:rPr lang="en-IN" sz="1400" dirty="0" smtClean="0"/>
                <a:t>(108 GB)</a:t>
              </a:r>
            </a:p>
            <a:p>
              <a:r>
                <a:rPr lang="en-IN" b="1" dirty="0" smtClean="0"/>
                <a:t>EUMETCAST</a:t>
              </a:r>
              <a:endParaRPr lang="en-IN" b="1" dirty="0"/>
            </a:p>
          </p:txBody>
        </p:sp>
        <p:grpSp>
          <p:nvGrpSpPr>
            <p:cNvPr id="3" name="Group 42"/>
            <p:cNvGrpSpPr/>
            <p:nvPr/>
          </p:nvGrpSpPr>
          <p:grpSpPr>
            <a:xfrm>
              <a:off x="6329705" y="3597858"/>
              <a:ext cx="1761537" cy="1423774"/>
              <a:chOff x="6251327" y="3493354"/>
              <a:chExt cx="1761537" cy="1423774"/>
            </a:xfrm>
          </p:grpSpPr>
          <p:sp>
            <p:nvSpPr>
              <p:cNvPr id="13" name="Down Arrow 12"/>
              <p:cNvSpPr/>
              <p:nvPr/>
            </p:nvSpPr>
            <p:spPr>
              <a:xfrm rot="9242860">
                <a:off x="7147345" y="3493354"/>
                <a:ext cx="190116" cy="566139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Down Arrow 13"/>
              <p:cNvSpPr/>
              <p:nvPr/>
            </p:nvSpPr>
            <p:spPr>
              <a:xfrm rot="9242860">
                <a:off x="6275091" y="3854638"/>
                <a:ext cx="189941" cy="527613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20042860">
                <a:off x="6251327" y="4263922"/>
                <a:ext cx="977191" cy="653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400" dirty="0" smtClean="0"/>
                  <a:t>(1.3GB)</a:t>
                </a:r>
              </a:p>
              <a:p>
                <a:r>
                  <a:rPr lang="en-IN" b="1" dirty="0" smtClean="0"/>
                  <a:t> CMA</a:t>
                </a:r>
                <a:endParaRPr lang="en-IN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20042860">
                <a:off x="7208797" y="3916582"/>
                <a:ext cx="804067" cy="653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1400" dirty="0" smtClean="0"/>
                  <a:t>(8GB)</a:t>
                </a:r>
              </a:p>
              <a:p>
                <a:r>
                  <a:rPr lang="en-IN" b="1" dirty="0" smtClean="0"/>
                  <a:t>JMA</a:t>
                </a:r>
                <a:endParaRPr lang="en-IN" b="1" dirty="0"/>
              </a:p>
            </p:txBody>
          </p:sp>
        </p:grpSp>
      </p:grpSp>
      <p:grpSp>
        <p:nvGrpSpPr>
          <p:cNvPr id="6" name="Group 50"/>
          <p:cNvGrpSpPr/>
          <p:nvPr/>
        </p:nvGrpSpPr>
        <p:grpSpPr>
          <a:xfrm rot="19179653">
            <a:off x="3228795" y="1166779"/>
            <a:ext cx="768224" cy="951890"/>
            <a:chOff x="5384283" y="136955"/>
            <a:chExt cx="1024299" cy="1063280"/>
          </a:xfrm>
        </p:grpSpPr>
        <p:sp>
          <p:nvSpPr>
            <p:cNvPr id="10" name="Down Arrow 9"/>
            <p:cNvSpPr/>
            <p:nvPr/>
          </p:nvSpPr>
          <p:spPr>
            <a:xfrm>
              <a:off x="5673523" y="737248"/>
              <a:ext cx="416689" cy="462987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84283" y="136955"/>
              <a:ext cx="1024299" cy="6532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/>
                <a:t>NOAA</a:t>
              </a:r>
            </a:p>
            <a:p>
              <a:r>
                <a:rPr lang="en-IN" sz="1400" dirty="0" smtClean="0"/>
                <a:t> (98 GB)</a:t>
              </a:r>
              <a:endParaRPr lang="en-IN" sz="1400" dirty="0"/>
            </a:p>
          </p:txBody>
        </p:sp>
      </p:grpSp>
      <p:sp>
        <p:nvSpPr>
          <p:cNvPr id="7" name="Down Arrow 6"/>
          <p:cNvSpPr/>
          <p:nvPr/>
        </p:nvSpPr>
        <p:spPr>
          <a:xfrm rot="12662297">
            <a:off x="3810752" y="3255348"/>
            <a:ext cx="312517" cy="414484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 rot="1788184">
            <a:off x="3397507" y="3605205"/>
            <a:ext cx="772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 smtClean="0"/>
              <a:t>(0.5 GB)</a:t>
            </a:r>
          </a:p>
          <a:p>
            <a:r>
              <a:rPr lang="en-IN" b="1" dirty="0" smtClean="0"/>
              <a:t>ISRO</a:t>
            </a:r>
            <a:endParaRPr lang="en-IN" b="1" dirty="0"/>
          </a:p>
        </p:txBody>
      </p:sp>
      <p:grpSp>
        <p:nvGrpSpPr>
          <p:cNvPr id="12" name="Group 39"/>
          <p:cNvGrpSpPr/>
          <p:nvPr/>
        </p:nvGrpSpPr>
        <p:grpSpPr>
          <a:xfrm>
            <a:off x="2821568" y="3912786"/>
            <a:ext cx="1140832" cy="1116414"/>
            <a:chOff x="2863868" y="3794891"/>
            <a:chExt cx="1140832" cy="1116414"/>
          </a:xfrm>
        </p:grpSpPr>
        <p:sp>
          <p:nvSpPr>
            <p:cNvPr id="22" name="Down Arrow 21"/>
            <p:cNvSpPr/>
            <p:nvPr/>
          </p:nvSpPr>
          <p:spPr>
            <a:xfrm rot="12486299">
              <a:off x="3305151" y="3794891"/>
              <a:ext cx="151807" cy="593801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" name="TextBox 22"/>
            <p:cNvSpPr txBox="1"/>
            <p:nvPr/>
          </p:nvSpPr>
          <p:spPr>
            <a:xfrm rot="2091177">
              <a:off x="2863868" y="4222596"/>
              <a:ext cx="6953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/>
                <a:t>NRSC</a:t>
              </a:r>
              <a:endParaRPr lang="en-IN" b="1" dirty="0"/>
            </a:p>
          </p:txBody>
        </p:sp>
        <p:grpSp>
          <p:nvGrpSpPr>
            <p:cNvPr id="18" name="Group 55"/>
            <p:cNvGrpSpPr/>
            <p:nvPr/>
          </p:nvGrpSpPr>
          <p:grpSpPr>
            <a:xfrm>
              <a:off x="3273410" y="4002145"/>
              <a:ext cx="731290" cy="909160"/>
              <a:chOff x="4312292" y="3962955"/>
              <a:chExt cx="975052" cy="909160"/>
            </a:xfrm>
          </p:grpSpPr>
          <p:sp>
            <p:nvSpPr>
              <p:cNvPr id="21" name="Down Arrow 20"/>
              <p:cNvSpPr/>
              <p:nvPr/>
            </p:nvSpPr>
            <p:spPr>
              <a:xfrm rot="12371702">
                <a:off x="4924251" y="3962955"/>
                <a:ext cx="207198" cy="565891"/>
              </a:xfrm>
              <a:prstGeom prst="downArrow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853">
                <a:off x="4312292" y="4502783"/>
                <a:ext cx="975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 dirty="0" smtClean="0"/>
                  <a:t>ISSDC</a:t>
                </a:r>
                <a:endParaRPr lang="en-IN" b="1" dirty="0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 rot="16200000">
            <a:off x="2482334" y="2268121"/>
            <a:ext cx="954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SATMET</a:t>
            </a:r>
          </a:p>
          <a:p>
            <a:r>
              <a:rPr lang="en-IN" sz="1400" dirty="0" smtClean="0"/>
              <a:t>    (53 GB)</a:t>
            </a:r>
            <a:endParaRPr lang="en-IN" sz="1400" dirty="0"/>
          </a:p>
        </p:txBody>
      </p:sp>
      <p:grpSp>
        <p:nvGrpSpPr>
          <p:cNvPr id="19" name="Group 46"/>
          <p:cNvGrpSpPr/>
          <p:nvPr/>
        </p:nvGrpSpPr>
        <p:grpSpPr>
          <a:xfrm>
            <a:off x="5382365" y="2212994"/>
            <a:ext cx="866037" cy="658450"/>
            <a:chOff x="7150360" y="1640248"/>
            <a:chExt cx="1154716" cy="735502"/>
          </a:xfrm>
        </p:grpSpPr>
        <p:sp>
          <p:nvSpPr>
            <p:cNvPr id="9" name="Down Arrow 8"/>
            <p:cNvSpPr/>
            <p:nvPr/>
          </p:nvSpPr>
          <p:spPr>
            <a:xfrm rot="5400000">
              <a:off x="7173509" y="1769200"/>
              <a:ext cx="416689" cy="462987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TextBox 30"/>
            <p:cNvSpPr txBox="1"/>
            <p:nvPr/>
          </p:nvSpPr>
          <p:spPr>
            <a:xfrm rot="5400000">
              <a:off x="7547475" y="1618149"/>
              <a:ext cx="735502" cy="77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/>
                <a:t> GTS </a:t>
              </a:r>
            </a:p>
            <a:p>
              <a:r>
                <a:rPr lang="en-IN" sz="1400" dirty="0" smtClean="0"/>
                <a:t>(1 GB)</a:t>
              </a:r>
              <a:endParaRPr lang="en-IN" sz="1400" dirty="0"/>
            </a:p>
          </p:txBody>
        </p:sp>
      </p:grpSp>
      <p:pic>
        <p:nvPicPr>
          <p:cNvPr id="32" name="Picture 3" descr="megha-tropiqu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93" y="718457"/>
            <a:ext cx="2447925" cy="127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562792" y="2027373"/>
            <a:ext cx="178581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err="1" smtClean="0"/>
              <a:t>MeghaTropiques</a:t>
            </a:r>
            <a:endParaRPr lang="en-US" b="1" dirty="0" smtClean="0"/>
          </a:p>
          <a:p>
            <a:r>
              <a:rPr lang="en-US" sz="1600" b="1" dirty="0" smtClean="0">
                <a:solidFill>
                  <a:srgbClr val="3716FC"/>
                </a:solidFill>
              </a:rPr>
              <a:t>SAPHIR &amp; ROSA</a:t>
            </a:r>
            <a:endParaRPr lang="en-US" sz="1600" b="1" dirty="0">
              <a:solidFill>
                <a:srgbClr val="3716F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82405" y="1974317"/>
            <a:ext cx="881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 smtClean="0"/>
              <a:t>ScatSat</a:t>
            </a:r>
            <a:endParaRPr lang="en-IN" b="1" dirty="0"/>
          </a:p>
        </p:txBody>
      </p:sp>
      <p:graphicFrame>
        <p:nvGraphicFramePr>
          <p:cNvPr id="36" name="Chart 35"/>
          <p:cNvGraphicFramePr/>
          <p:nvPr>
            <p:extLst/>
          </p:nvPr>
        </p:nvGraphicFramePr>
        <p:xfrm>
          <a:off x="5886957" y="3609482"/>
          <a:ext cx="3167021" cy="324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8" name="Picture 6" descr="insat3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192" y="3991458"/>
            <a:ext cx="2590800" cy="231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940894" y="6345070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INSAT3D &amp; 3R</a:t>
            </a:r>
            <a:endParaRPr lang="en-IN" b="1" dirty="0"/>
          </a:p>
        </p:txBody>
      </p:sp>
      <p:grpSp>
        <p:nvGrpSpPr>
          <p:cNvPr id="26" name="Group 47"/>
          <p:cNvGrpSpPr/>
          <p:nvPr/>
        </p:nvGrpSpPr>
        <p:grpSpPr>
          <a:xfrm rot="18945907">
            <a:off x="5081932" y="1335711"/>
            <a:ext cx="867029" cy="773930"/>
            <a:chOff x="7168832" y="1604936"/>
            <a:chExt cx="1156038" cy="864496"/>
          </a:xfrm>
        </p:grpSpPr>
        <p:sp>
          <p:nvSpPr>
            <p:cNvPr id="49" name="Down Arrow 48"/>
            <p:cNvSpPr/>
            <p:nvPr/>
          </p:nvSpPr>
          <p:spPr>
            <a:xfrm rot="5400000">
              <a:off x="7191981" y="1768924"/>
              <a:ext cx="416689" cy="462987"/>
            </a:xfrm>
            <a:prstGeom prst="down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TextBox 49"/>
            <p:cNvSpPr txBox="1"/>
            <p:nvPr/>
          </p:nvSpPr>
          <p:spPr>
            <a:xfrm rot="5400000">
              <a:off x="7502772" y="1647334"/>
              <a:ext cx="864496" cy="77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/>
                <a:t> DWR </a:t>
              </a:r>
            </a:p>
            <a:p>
              <a:r>
                <a:rPr lang="en-IN" sz="1400" dirty="0" smtClean="0"/>
                <a:t>(32 GB)</a:t>
              </a:r>
              <a:endParaRPr lang="en-IN" sz="1400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436409" y="78817"/>
            <a:ext cx="6259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Data Reception System at NCMRWF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150" y="0"/>
            <a:ext cx="83185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2698" r="11111"/>
          <a:stretch>
            <a:fillRect/>
          </a:stretch>
        </p:blipFill>
        <p:spPr bwMode="auto">
          <a:xfrm>
            <a:off x="0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39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685800" y="152400"/>
            <a:ext cx="7848600" cy="6659880"/>
            <a:chOff x="762000" y="152400"/>
            <a:chExt cx="7848600" cy="6659880"/>
          </a:xfrm>
        </p:grpSpPr>
        <p:grpSp>
          <p:nvGrpSpPr>
            <p:cNvPr id="3" name="Group 12"/>
            <p:cNvGrpSpPr/>
            <p:nvPr/>
          </p:nvGrpSpPr>
          <p:grpSpPr>
            <a:xfrm>
              <a:off x="762000" y="152400"/>
              <a:ext cx="7848600" cy="6659880"/>
              <a:chOff x="762000" y="152400"/>
              <a:chExt cx="7848600" cy="6659880"/>
            </a:xfrm>
          </p:grpSpPr>
          <p:pic>
            <p:nvPicPr>
              <p:cNvPr id="47106" name="Picture 2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38200" y="838200"/>
                <a:ext cx="32004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107" name="Picture 3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8200" y="2819400"/>
                <a:ext cx="32004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108" name="Picture 4"/>
              <p:cNvPicPr preferRelativeResize="0"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8200" y="4800600"/>
                <a:ext cx="32004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109" name="Picture 5"/>
              <p:cNvPicPr preferRelativeResize="0"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410200" y="762000"/>
                <a:ext cx="32004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110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10200" y="2743200"/>
                <a:ext cx="3200400" cy="2100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7111" name="Picture 7"/>
              <p:cNvPicPr preferRelativeResize="0"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10200" y="4770120"/>
                <a:ext cx="3200400" cy="201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62000" y="152400"/>
                <a:ext cx="7696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0099"/>
                    </a:solidFill>
                  </a:rPr>
                  <a:t>Real Time Monitoring of Observations: Quantity </a:t>
                </a:r>
                <a:endParaRPr lang="en-US" sz="2000" b="1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4038600" y="2133600"/>
              <a:ext cx="1371600" cy="24314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Observations received (few types are presented here) within the cut-off time of a typical Data Assimilation cycle 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(00 UTC 21-Nov-2018)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143000"/>
            <a:ext cx="6093779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152400"/>
            <a:ext cx="8274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GFS based Forecasting system using 4D-Ens-VAR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791200"/>
            <a:ext cx="8958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Plans to increase ENKF resolution from T-574 to 1534. Generating and using NSST</a:t>
            </a:r>
          </a:p>
          <a:p>
            <a:r>
              <a:rPr lang="en-US" dirty="0" smtClean="0"/>
              <a:t>Analysis instead of RTG-SST , use of new  ABI,AHI, </a:t>
            </a:r>
            <a:r>
              <a:rPr lang="en-US" dirty="0" err="1" smtClean="0"/>
              <a:t>Cris</a:t>
            </a:r>
            <a:r>
              <a:rPr lang="en-US" dirty="0" smtClean="0"/>
              <a:t> (full resolution), NPOES and COSMIC-2</a:t>
            </a:r>
            <a:endParaRPr lang="en-US" dirty="0"/>
          </a:p>
          <a:p>
            <a:r>
              <a:rPr lang="en-US" dirty="0" smtClean="0"/>
              <a:t>IMD is working retrospective forecast using NCMRWF reanalysis data for seasonal forecasting.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3716FC"/>
                </a:solidFill>
              </a:rPr>
              <a:t>GFS DA Highlights</a:t>
            </a:r>
            <a:endParaRPr lang="en-US" dirty="0">
              <a:solidFill>
                <a:srgbClr val="3716FC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04800" y="1219200"/>
            <a:ext cx="8610600" cy="5486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 four cycles (00, 06, 12 and 18 UTC) GFS DA is being carried out with</a:t>
            </a:r>
            <a:endParaRPr lang="en-US" dirty="0" smtClean="0">
              <a:solidFill>
                <a:srgbClr val="3716FC"/>
              </a:solidFill>
            </a:endParaRPr>
          </a:p>
          <a:p>
            <a:pPr lvl="1">
              <a:buFont typeface="Arial" pitchFamily="34" charset="0"/>
              <a:buNone/>
            </a:pPr>
            <a:r>
              <a:rPr lang="en-US" dirty="0" smtClean="0">
                <a:solidFill>
                  <a:srgbClr val="3716FC"/>
                </a:solidFill>
              </a:rPr>
              <a:t>    a)  early run with 2 hour cut-off</a:t>
            </a:r>
          </a:p>
          <a:p>
            <a:pPr lvl="1">
              <a:buFont typeface="Arial" pitchFamily="34" charset="0"/>
              <a:buNone/>
            </a:pPr>
            <a:r>
              <a:rPr lang="en-US" dirty="0" smtClean="0">
                <a:solidFill>
                  <a:srgbClr val="3716FC"/>
                </a:solidFill>
              </a:rPr>
              <a:t>    b)  update run with 5 hour cut-off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    Each DA cycle  is completed in ~30 min.</a:t>
            </a:r>
          </a:p>
          <a:p>
            <a:pPr lvl="1">
              <a:buFont typeface="Wingdings" charset="2"/>
              <a:buChar char="Ø"/>
            </a:pPr>
            <a:endParaRPr lang="en-US" dirty="0" smtClean="0"/>
          </a:p>
          <a:p>
            <a:r>
              <a:rPr lang="en-US" dirty="0" smtClean="0"/>
              <a:t>GEFS at T1534L64  forecasts are carried out every day for 00UTC</a:t>
            </a:r>
          </a:p>
          <a:p>
            <a:r>
              <a:rPr lang="en-US" dirty="0" smtClean="0">
                <a:solidFill>
                  <a:srgbClr val="3716FC"/>
                </a:solidFill>
              </a:rPr>
              <a:t>T1534L64 GFS forecasts for 10 day period are carried out at 00 and 12 UTC</a:t>
            </a:r>
          </a:p>
          <a:p>
            <a:r>
              <a:rPr lang="en-US" dirty="0" smtClean="0"/>
              <a:t>For seasonal and extended range forecasts  using CFS-V2 and MEM respectively.</a:t>
            </a:r>
          </a:p>
          <a:p>
            <a:pPr>
              <a:buFont typeface="Arial" pitchFamily="34" charset="0"/>
              <a:buNone/>
            </a:pPr>
            <a:r>
              <a:rPr lang="en-US" dirty="0" smtClean="0"/>
              <a:t>     </a:t>
            </a:r>
          </a:p>
        </p:txBody>
      </p:sp>
    </p:spTree>
    <p:extLst>
      <p:ext uri="{BB962C8B-B14F-4D97-AF65-F5344CB8AC3E}">
        <p14:creationId xmlns="" xmlns:p14="http://schemas.microsoft.com/office/powerpoint/2010/main" val="4556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04800" y="1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Increase in availability of Indian In-situ (IMD) observations for assimilation with More frequent (5 min) decoding from  15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th</a:t>
            </a:r>
            <a:r>
              <a:rPr lang="en-US" sz="2000" b="1" dirty="0" smtClean="0">
                <a:solidFill>
                  <a:srgbClr val="C00000"/>
                </a:solidFill>
              </a:rPr>
              <a:t>  June 2018  (in </a:t>
            </a:r>
            <a:r>
              <a:rPr lang="en-US" sz="2000" b="1" dirty="0" err="1" smtClean="0">
                <a:solidFill>
                  <a:srgbClr val="C00000"/>
                </a:solidFill>
              </a:rPr>
              <a:t>Mihir</a:t>
            </a:r>
            <a:r>
              <a:rPr lang="en-US" sz="2000" b="1" dirty="0" smtClean="0">
                <a:solidFill>
                  <a:srgbClr val="C00000"/>
                </a:solidFill>
              </a:rPr>
              <a:t>)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	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0" y="1066800"/>
          <a:ext cx="3429000" cy="2300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733800" y="990600"/>
          <a:ext cx="2642914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324600" y="838200"/>
          <a:ext cx="2490514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14400" y="3581400"/>
            <a:ext cx="7162800" cy="51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dirty="0" smtClean="0"/>
              <a:t>  </a:t>
            </a:r>
            <a:r>
              <a:rPr lang="en-US" sz="2000" b="1" dirty="0" smtClean="0">
                <a:solidFill>
                  <a:srgbClr val="C00000"/>
                </a:solidFill>
              </a:rPr>
              <a:t>Timeliness in Data  Reception</a:t>
            </a:r>
          </a:p>
          <a:p>
            <a:pPr algn="ctr">
              <a:lnSpc>
                <a:spcPts val="16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	% of  observations received within various cut-off  hours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="" xmlns:p14="http://schemas.microsoft.com/office/powerpoint/2010/main" val="1066508558"/>
              </p:ext>
            </p:extLst>
          </p:nvPr>
        </p:nvGraphicFramePr>
        <p:xfrm>
          <a:off x="228600" y="4038600"/>
          <a:ext cx="4038600" cy="2681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="" xmlns:p14="http://schemas.microsoft.com/office/powerpoint/2010/main" val="1837970082"/>
              </p:ext>
            </p:extLst>
          </p:nvPr>
        </p:nvGraphicFramePr>
        <p:xfrm>
          <a:off x="4876800" y="4267200"/>
          <a:ext cx="41148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Oval 1"/>
          <p:cNvSpPr/>
          <p:nvPr/>
        </p:nvSpPr>
        <p:spPr>
          <a:xfrm>
            <a:off x="1866900" y="5638800"/>
            <a:ext cx="2667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19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1100</Words>
  <Application>Microsoft Office PowerPoint</Application>
  <PresentationFormat>On-screen Show (4:3)</PresentationFormat>
  <Paragraphs>240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NCMRWF Status Update – GODEX-2</vt:lpstr>
      <vt:lpstr>Slide 2</vt:lpstr>
      <vt:lpstr>IMD observational Network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Ocean Models at INCOIS</vt:lpstr>
      <vt:lpstr>Future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ncmrwf</cp:lastModifiedBy>
  <cp:revision>18</cp:revision>
  <dcterms:created xsi:type="dcterms:W3CDTF">2018-11-08T09:38:19Z</dcterms:created>
  <dcterms:modified xsi:type="dcterms:W3CDTF">2018-11-26T16:35:07Z</dcterms:modified>
</cp:coreProperties>
</file>